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>
  <p:sldMasterIdLst>
    <p:sldMasterId id="2147483648" r:id="rId1"/>
    <p:sldMasterId id="2147483649" r:id="rId2"/>
  </p:sldMasterIdLst>
  <p:notesMasterIdLst>
    <p:notesMasterId r:id="rId3"/>
  </p:notesMasterIdLst>
  <p:handoutMasterIdLst>
    <p:handoutMasterId r:id="rId4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type="screen16x9" cy="6858000" cx="12192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Helvetica Light" panose="020B0604020202020204"/>
      <p:regular r:id="rId36"/>
    </p:embeddedFont>
    <p:embeddedFont>
      <p:font typeface="Helvetica Rounded" charset="0"/>
      <p:bold r:id="rId37"/>
    </p:embeddedFont>
    <p:embeddedFont>
      <p:font typeface="Port Lligat Sans" panose="020B0604020202020204" charset="0"/>
      <p:regular r:id="rId38"/>
    </p:embeddedFont>
    <p:embeddedFont>
      <p:font typeface="Product Sans" panose="020B060402020202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6" y="91"/>
      </p:cViewPr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Relationship Id="rId34" Type="http://schemas.openxmlformats.org/officeDocument/2006/relationships/font" Target="fonts/font5.fntdata"/><Relationship Id="rId35" Type="http://schemas.openxmlformats.org/officeDocument/2006/relationships/font" Target="fonts/font6.fntdata"/><Relationship Id="rId36" Type="http://schemas.openxmlformats.org/officeDocument/2006/relationships/font" Target="fonts/font7.fntdata"/><Relationship Id="rId37" Type="http://schemas.openxmlformats.org/officeDocument/2006/relationships/font" Target="fonts/font8.fntdata"/><Relationship Id="rId38" Type="http://schemas.openxmlformats.org/officeDocument/2006/relationships/font" Target="fonts/font9.fntdata"/><Relationship Id="rId39" Type="http://schemas.openxmlformats.org/officeDocument/2006/relationships/font" Target="fonts/font10.fntdata"/><Relationship Id="rId40" Type="http://schemas.openxmlformats.org/officeDocument/2006/relationships/font" Target="fonts/font11.fntdata"/><Relationship Id="rId41" Type="http://schemas.openxmlformats.org/officeDocument/2006/relationships/font" Target="fonts/font12.fntdata"/><Relationship Id="rId42" Type="http://schemas.openxmlformats.org/officeDocument/2006/relationships/font" Target="fonts/font13.fntdata"/><Relationship Id="rId43" Type="http://schemas.openxmlformats.org/officeDocument/2006/relationships/tableStyles" Target="tableStyles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oleObject" Target="Book1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
<Relationships xmlns="http://schemas.openxmlformats.org/package/2006/relationships"><Relationship Id="rId1" Type="http://schemas.openxmlformats.org/officeDocument/2006/relationships/oleObject" Target="Book1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10.0</c:v>
                </c:pt>
                <c:pt idx="1">
                  <c:v>20.0</c:v>
                </c:pt>
                <c:pt idx="2">
                  <c:v>15.0</c:v>
                </c:pt>
                <c:pt idx="3">
                  <c:v>25.0</c:v>
                </c:pt>
                <c:pt idx="4">
                  <c:v>30.0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1049001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9002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1049003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104899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99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D"/>
          </a:p>
        </p:txBody>
      </p:sp>
      <p:sp>
        <p:nvSpPr>
          <p:cNvPr id="104899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99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104899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53" name="Picture 4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06325" y="412125"/>
            <a:ext cx="4147075" cy="629467"/>
          </a:xfrm>
          <a:prstGeom prst="rect"/>
        </p:spPr>
      </p:pic>
      <p:pic>
        <p:nvPicPr>
          <p:cNvPr id="2097154" name="Picture 3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538378" y="-149826"/>
            <a:ext cx="6430518" cy="3086934"/>
          </a:xfrm>
          <a:prstGeom prst="rect"/>
        </p:spPr>
      </p:pic>
      <p:pic>
        <p:nvPicPr>
          <p:cNvPr id="2097155" name="Picture 3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8517744" y="3804122"/>
            <a:ext cx="4361294" cy="3285344"/>
          </a:xfrm>
          <a:prstGeom prst="rect"/>
        </p:spPr>
      </p:pic>
      <p:pic>
        <p:nvPicPr>
          <p:cNvPr id="2097156" name="Picture 1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1374318" y="1086837"/>
            <a:ext cx="9443364" cy="4684327"/>
          </a:xfrm>
          <a:prstGeom prst="rect"/>
        </p:spPr>
      </p:pic>
      <p:pic>
        <p:nvPicPr>
          <p:cNvPr id="2097157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68780" y="1318303"/>
            <a:ext cx="8910320" cy="4195348"/>
          </a:xfrm>
          <a:prstGeom prst="rect"/>
        </p:spPr>
      </p:pic>
      <p:pic>
        <p:nvPicPr>
          <p:cNvPr id="2097158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926287" y="1562100"/>
            <a:ext cx="1082105" cy="279252"/>
          </a:xfrm>
          <a:prstGeom prst="rect"/>
        </p:spPr>
      </p:pic>
      <p:sp>
        <p:nvSpPr>
          <p:cNvPr id="10485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5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584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baseline="0" b="0" sz="500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dirty="0" lang="en-GB" err="1"/>
              <a:t>Tulis</a:t>
            </a:r>
            <a:r>
              <a:rPr dirty="0" lang="en-GB"/>
              <a:t> Mata </a:t>
            </a:r>
            <a:r>
              <a:rPr dirty="0" lang="en-GB" err="1"/>
              <a:t>Kuliah</a:t>
            </a:r>
            <a:endParaRPr dirty="0" lang="en-US"/>
          </a:p>
        </p:txBody>
      </p:sp>
      <p:sp>
        <p:nvSpPr>
          <p:cNvPr id="104858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algn="ctr" indent="0" marL="0">
              <a:lnSpc>
                <a:spcPct val="90000"/>
              </a:lnSpc>
              <a:spcBef>
                <a:spcPts val="0"/>
              </a:spcBef>
              <a:buNone/>
              <a:defRPr baseline="0" b="1" sz="2800" i="1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dirty="0" lang="en-GB" err="1"/>
              <a:t>Tulis</a:t>
            </a:r>
            <a:r>
              <a:rPr dirty="0" lang="en-GB"/>
              <a:t> sub </a:t>
            </a:r>
            <a:r>
              <a:rPr dirty="0" lang="en-GB" err="1"/>
              <a:t>judul</a:t>
            </a:r>
            <a:r>
              <a:rPr dirty="0" lang="en-GB"/>
              <a:t> </a:t>
            </a:r>
            <a:r>
              <a:rPr dirty="0" lang="en-GB" err="1"/>
              <a:t>disini</a:t>
            </a:r>
            <a:endParaRPr dirty="0" lang="en-US"/>
          </a:p>
        </p:txBody>
      </p:sp>
      <p:grpSp>
        <p:nvGrpSpPr>
          <p:cNvPr id="53" name="Group 37"/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048586" name="Oval 38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  <p:pic>
          <p:nvPicPr>
            <p:cNvPr id="2097159" name="Picture 39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8" cstate="print"/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/>
          </p:spPr>
        </p:pic>
      </p:grpSp>
      <p:sp>
        <p:nvSpPr>
          <p:cNvPr id="1048587" name="Subtitle 2"/>
          <p:cNvSpPr txBox="1"/>
          <p:nvPr userDrawn="1"/>
        </p:nvSpPr>
        <p:spPr>
          <a:xfrm>
            <a:off x="3414096" y="1492504"/>
            <a:ext cx="5119970" cy="588854"/>
          </a:xfrm>
          <a:prstGeom prst="rect"/>
        </p:spPr>
        <p:txBody>
          <a:bodyPr bIns="45720" lIns="91440" rIns="91440" rtlCol="0" tIns="45720" vert="horz">
            <a:noAutofit/>
          </a:bodyPr>
          <a:lstStyle>
            <a:lvl1pPr algn="ctr" defTabSz="914400" eaLnBrk="1" hangingPunct="1" indent="0" latinLnBrk="0" marL="0" rtl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baseline="0" b="1" sz="3350" i="1" kern="120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0" dirty="0" sz="2400" i="0" lang="en-GB">
                <a:latin typeface="Product Sans" panose="020B0403030502040203" pitchFamily="34" charset="0"/>
              </a:rPr>
              <a:t>PRAKTIKUM</a:t>
            </a:r>
            <a:endParaRPr b="0" dirty="0" sz="2400" i="0" lang="en-US">
              <a:latin typeface="Product Sans" panose="020B0403030502040203" pitchFamily="34" charset="0"/>
            </a:endParaRPr>
          </a:p>
        </p:txBody>
      </p:sp>
      <p:pic>
        <p:nvPicPr>
          <p:cNvPr id="2097160" name="Picture 3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4535525" y="563285"/>
            <a:ext cx="3120951" cy="239052"/>
          </a:xfrm>
          <a:prstGeom prst="rect"/>
        </p:spPr>
      </p:pic>
      <p:pic>
        <p:nvPicPr>
          <p:cNvPr id="2097161" name="Picture 4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>
            <a:off x="0" y="5883673"/>
            <a:ext cx="12192000" cy="996950"/>
          </a:xfrm>
          <a:prstGeom prst="rect"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1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62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2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62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baseline="0" sz="450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dirty="0" lang="en-GB" err="1"/>
              <a:t>Ketikan</a:t>
            </a:r>
            <a:r>
              <a:rPr dirty="0" lang="en-GB"/>
              <a:t> </a:t>
            </a:r>
            <a:r>
              <a:rPr dirty="0" lang="en-GB" err="1"/>
              <a:t>Judul</a:t>
            </a:r>
            <a:r>
              <a:rPr dirty="0" lang="en-GB"/>
              <a:t> </a:t>
            </a:r>
            <a:r>
              <a:rPr dirty="0" lang="en-GB" err="1"/>
              <a:t>Disini</a:t>
            </a:r>
            <a:endParaRPr dirty="0" lang="en-US"/>
          </a:p>
        </p:txBody>
      </p:sp>
      <p:pic>
        <p:nvPicPr>
          <p:cNvPr id="2097173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sp>
        <p:nvSpPr>
          <p:cNvPr id="1048628" name="Oval 10"/>
          <p:cNvSpPr/>
          <p:nvPr userDrawn="1"/>
        </p:nvSpPr>
        <p:spPr>
          <a:xfrm>
            <a:off x="-1247422" y="-1306286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629" name="Oval 11"/>
          <p:cNvSpPr/>
          <p:nvPr userDrawn="1"/>
        </p:nvSpPr>
        <p:spPr>
          <a:xfrm>
            <a:off x="11428448" y="-1306287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3838"/>
            <a:ext cx="12192000" cy="996950"/>
          </a:xfrm>
          <a:prstGeom prst="rect"/>
        </p:spPr>
      </p:pic>
      <p:sp>
        <p:nvSpPr>
          <p:cNvPr id="104882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25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baseline="0" sz="450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dirty="0" lang="en-GB"/>
              <a:t>Buat </a:t>
            </a:r>
            <a:r>
              <a:rPr dirty="0" lang="en-GB" err="1"/>
              <a:t>Tugas</a:t>
            </a:r>
            <a:r>
              <a:rPr dirty="0" lang="en-GB"/>
              <a:t> / Quiz</a:t>
            </a:r>
            <a:endParaRPr dirty="0" lang="en-US"/>
          </a:p>
        </p:txBody>
      </p:sp>
      <p:pic>
        <p:nvPicPr>
          <p:cNvPr id="2097210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sp>
        <p:nvSpPr>
          <p:cNvPr id="1048826" name="Oval 10"/>
          <p:cNvSpPr/>
          <p:nvPr userDrawn="1"/>
        </p:nvSpPr>
        <p:spPr>
          <a:xfrm>
            <a:off x="-1247422" y="-1306286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827" name="Oval 11"/>
          <p:cNvSpPr/>
          <p:nvPr userDrawn="1"/>
        </p:nvSpPr>
        <p:spPr>
          <a:xfrm>
            <a:off x="11428448" y="-1306287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4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indent="-514350" marL="514350">
              <a:buFont typeface="+mj-lt"/>
              <a:buAutoNum type="arabicPeriod"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19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847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20" name="Picture 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21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22" name="Picture 2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4514" y="-50346"/>
            <a:ext cx="3246044" cy="2500708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40"/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1048725" name="Isosceles Triangle 1"/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26" name="Isosceles Triangle 6"/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27" name="Isosceles Triangle 10"/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28" name="Isosceles Triangle 18"/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29" name="Isosceles Triangle 21"/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0" name="Isosceles Triangle 39"/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1" name="Isosceles Triangle 25"/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2" name="Isosceles Triangle 29"/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3" name="Isosceles Triangle 32"/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4" name="Isosceles Triangle 38"/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5" name="Isosceles Triangle 33"/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6" name="Isosceles Triangle 37"/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37" name="Isosceles Triangle 36"/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</p:grpSp>
      <p:pic>
        <p:nvPicPr>
          <p:cNvPr id="2097199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7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7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74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indent="-514350" marL="514350">
              <a:buFont typeface="+mj-lt"/>
              <a:buAutoNum type="arabicPeriod"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00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74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01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8005" y="814177"/>
            <a:ext cx="5229644" cy="5229644"/>
          </a:xfrm>
          <a:prstGeom prst="rect"/>
        </p:spPr>
      </p:pic>
      <p:pic>
        <p:nvPicPr>
          <p:cNvPr id="2097202" name="Picture 2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4514" y="-50346"/>
            <a:ext cx="3246044" cy="2500708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3838"/>
            <a:ext cx="12192000" cy="996950"/>
          </a:xfrm>
          <a:prstGeom prst="rect"/>
        </p:spPr>
      </p:pic>
      <p:sp>
        <p:nvSpPr>
          <p:cNvPr id="10489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9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indent="-514350" marL="514350">
              <a:buFont typeface="+mj-lt"/>
              <a:buAutoNum type="arabicPeriod"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66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93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67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3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83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12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838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13" name="Picture 2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14" name="Picture 2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33"/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1048862" name="Isosceles Triangle 34"/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3" name="Isosceles Triangle 35"/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4" name="Isosceles Triangle 36"/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5" name="Isosceles Triangle 37"/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6" name="Isosceles Triangle 38"/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7" name="Isosceles Triangle 39"/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8" name="Isosceles Triangle 40"/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69" name="Isosceles Triangle 41"/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70" name="Isosceles Triangle 42"/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71" name="Isosceles Triangle 43"/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72" name="Isosceles Triangle 44"/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73" name="Isosceles Triangle 45"/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74" name="Isosceles Triangle 46"/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</p:grpSp>
      <p:pic>
        <p:nvPicPr>
          <p:cNvPr id="2097230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78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87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31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880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32" name="Picture 2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33" name="Picture 2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5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indent="0" marL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95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indent="0" marL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53" name="Picture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54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31"/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1048881" name="Isosceles Triangle 32"/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2" name="Isosceles Triangle 33"/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3" name="Isosceles Triangle 34"/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4" name="Isosceles Triangle 35"/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5" name="Isosceles Triangle 36"/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6" name="Isosceles Triangle 37"/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7" name="Isosceles Triangle 38"/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8" name="Isosceles Triangle 39"/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89" name="Isosceles Triangle 40"/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90" name="Isosceles Triangle 41"/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91" name="Isosceles Triangle 42"/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92" name="Isosceles Triangle 43"/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893" name="Isosceles Triangle 44"/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</p:grpSp>
      <p:pic>
        <p:nvPicPr>
          <p:cNvPr id="2097234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9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indent="0" marL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89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indent="0" marL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35" name="Picture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36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Picture 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4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indent="0" marL="0">
              <a:buNone/>
              <a:defRPr baseline="0" dirty="0" sz="2800" kern="1200" lang="en-US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sp>
        <p:nvSpPr>
          <p:cNvPr id="104894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pic>
        <p:nvPicPr>
          <p:cNvPr id="2097249" name="Picture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47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50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4514" y="-50346"/>
            <a:ext cx="3246044" cy="2500708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51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sp>
        <p:nvSpPr>
          <p:cNvPr id="1048590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baseline="0" sz="270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dirty="0" lang="en-GB" err="1"/>
              <a:t>Tulis</a:t>
            </a:r>
            <a:r>
              <a:rPr dirty="0" lang="en-GB"/>
              <a:t> Nama </a:t>
            </a:r>
            <a:r>
              <a:rPr dirty="0" lang="en-GB" err="1"/>
              <a:t>Dosen</a:t>
            </a:r>
            <a:endParaRPr dirty="0" lang="en-US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594" name="Rectangle 14"/>
          <p:cNvSpPr/>
          <p:nvPr userDrawn="1"/>
        </p:nvSpPr>
        <p:spPr>
          <a:xfrm>
            <a:off x="2171700" y="4276725"/>
            <a:ext cx="7848600" cy="4991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  <p:pic>
        <p:nvPicPr>
          <p:cNvPr id="2097163" name="Picture 1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>
            <a:duotone>
              <a:prstClr val="black"/>
              <a:srgbClr val="3F020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/>
        </p:spPr>
      </p:pic>
      <p:grpSp>
        <p:nvGrpSpPr>
          <p:cNvPr id="71" name="Group 12"/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048595" name="Oval 13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  <p:pic>
          <p:nvPicPr>
            <p:cNvPr id="2097164" name="Picture 15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/>
          </p:spPr>
        </p:pic>
      </p:grpSp>
      <p:pic>
        <p:nvPicPr>
          <p:cNvPr id="2097165" name="Picture 2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14514" y="-50346"/>
            <a:ext cx="3246044" cy="2500708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5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85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24" name="Picture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853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25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26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33"/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1048905" name="Isosceles Triangle 34"/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06" name="Isosceles Triangle 35"/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07" name="Isosceles Triangle 36"/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08" name="Isosceles Triangle 37"/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09" name="Isosceles Triangle 38"/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0" name="Isosceles Triangle 39"/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1" name="Isosceles Triangle 40"/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2" name="Isosceles Triangle 41"/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3" name="Isosceles Triangle 42"/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4" name="Isosceles Triangle 43"/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5" name="Isosceles Triangle 44"/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6" name="Isosceles Triangle 45"/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917" name="Isosceles Triangle 46"/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</p:grpSp>
      <p:pic>
        <p:nvPicPr>
          <p:cNvPr id="2097237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2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9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38" name="Picture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23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39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40" name="Picture 1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indent="0" marL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92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indent="0" marL="0">
              <a:buNone/>
              <a:defRPr baseline="0" dirty="0" sz="2800" kern="1200" lang="en-US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42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741661" y="177704"/>
            <a:ext cx="5737878" cy="967590"/>
          </a:xfrm>
          <a:prstGeom prst="rect"/>
        </p:spPr>
      </p:pic>
      <p:sp>
        <p:nvSpPr>
          <p:cNvPr id="1048929" name="Title 1"/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43" name="Picture 1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Picture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6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70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pic>
        <p:nvPicPr>
          <p:cNvPr id="2097256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71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57" name="Picture 1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58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Picture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1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 dirty="0" sz="2800" kern="1200" lang="en-GB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8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06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817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07" name="Picture 1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08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33"/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1048699" name="Isosceles Triangle 34"/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0" name="Isosceles Triangle 35"/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1" name="Isosceles Triangle 36"/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2" name="Isosceles Triangle 37"/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3" name="Isosceles Triangle 38"/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4" name="Isosceles Triangle 39"/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5" name="Isosceles Triangle 40"/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6" name="Isosceles Triangle 41"/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7" name="Isosceles Triangle 42"/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8" name="Isosceles Triangle 43"/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09" name="Isosceles Triangle 44"/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10" name="Isosceles Triangle 45"/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  <p:sp>
          <p:nvSpPr>
            <p:cNvPr id="1048711" name="Isosceles Triangle 46"/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/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 rtlCol="0"/>
            <a:p>
              <a:pPr algn="ctr"/>
              <a:endParaRPr lang="en-ID"/>
            </a:p>
          </p:txBody>
        </p:sp>
      </p:grpSp>
      <p:pic>
        <p:nvPicPr>
          <p:cNvPr id="2097189" name="Picture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7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7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71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 dirty="0" sz="2800" kern="1200" lang="en-GB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7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190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717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191" name="Picture 1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192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3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3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3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indent="0" marL="0">
              <a:buNone/>
              <a:defRPr dirty="0" sz="2800" kern="1200" lang="en-GB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 lang="en-GB" err="1"/>
              <a:t>Masukan</a:t>
            </a:r>
            <a:r>
              <a:rPr dirty="0" lang="en-GB"/>
              <a:t> </a:t>
            </a:r>
            <a:r>
              <a:rPr dirty="0" lang="en-GB" err="1"/>
              <a:t>Gambar</a:t>
            </a:r>
            <a:endParaRPr dirty="0" lang="en-US"/>
          </a:p>
        </p:txBody>
      </p:sp>
      <p:sp>
        <p:nvSpPr>
          <p:cNvPr id="104894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indent="0" marL="0">
              <a:buNone/>
              <a:defRPr baseline="0" dirty="0" sz="2800" kern="1200" lang="en-GB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</a:t>
            </a:r>
            <a:r>
              <a:rPr dirty="0" lang="en-GB" err="1"/>
              <a:t>Teks</a:t>
            </a:r>
            <a:endParaRPr dirty="0" lang="en-US"/>
          </a:p>
        </p:txBody>
      </p:sp>
      <p:pic>
        <p:nvPicPr>
          <p:cNvPr id="2097245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41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46" name="Picture 1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  <p:pic>
        <p:nvPicPr>
          <p:cNvPr id="2097247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97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7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7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80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pic>
        <p:nvPicPr>
          <p:cNvPr id="2097260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81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pic>
        <p:nvPicPr>
          <p:cNvPr id="2097261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62" name="Picture 1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3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8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42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pic>
        <p:nvPicPr>
          <p:cNvPr id="2097216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17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/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902349"/>
            <a:ext cx="12192000" cy="996950"/>
          </a:xfrm>
          <a:prstGeom prst="rect"/>
        </p:spPr>
      </p:pic>
      <p:sp>
        <p:nvSpPr>
          <p:cNvPr id="104885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5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860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1048861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pic>
        <p:nvPicPr>
          <p:cNvPr id="2097228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481178" y="814178"/>
            <a:ext cx="5229644" cy="5229644"/>
          </a:xfrm>
          <a:prstGeom prst="rect"/>
        </p:spPr>
      </p:pic>
      <p:pic>
        <p:nvPicPr>
          <p:cNvPr id="2097229" name="Picture 10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00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baseline="0" sz="270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dirty="0" lang="en-US" err="1"/>
              <a:t>Tulis</a:t>
            </a:r>
            <a:r>
              <a:rPr dirty="0" lang="en-US"/>
              <a:t> Nama </a:t>
            </a:r>
            <a:r>
              <a:rPr dirty="0" lang="en-US" err="1"/>
              <a:t>Asprak</a:t>
            </a:r>
            <a:endParaRPr dirty="0"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60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dirty="0" lang="en-GB" err="1"/>
              <a:t>Untuk</a:t>
            </a:r>
            <a:r>
              <a:rPr dirty="0" lang="en-GB"/>
              <a:t> NPM</a:t>
            </a:r>
            <a:endParaRPr dirty="0" lang="en-US"/>
          </a:p>
        </p:txBody>
      </p:sp>
      <p:sp>
        <p:nvSpPr>
          <p:cNvPr id="1048604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indent="0" marL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dirty="0" lang="en-GB"/>
              <a:t>asprak.npm@unpak.ac.id</a:t>
            </a:r>
            <a:endParaRPr dirty="0" lang="en-US"/>
          </a:p>
        </p:txBody>
      </p:sp>
      <p:pic>
        <p:nvPicPr>
          <p:cNvPr id="2097167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/>
        </p:spPr>
      </p:pic>
      <p:pic>
        <p:nvPicPr>
          <p:cNvPr id="2097168" name="Picture 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/>
        </p:spPr>
      </p:pic>
      <p:sp>
        <p:nvSpPr>
          <p:cNvPr id="104860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indent="0" marL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dirty="0" lang="en-GB"/>
              <a:t>08XX-1234-XXXX</a:t>
            </a:r>
            <a:endParaRPr dirty="0" lang="en-US"/>
          </a:p>
        </p:txBody>
      </p:sp>
      <p:sp>
        <p:nvSpPr>
          <p:cNvPr id="1048606" name="Rectangle 7"/>
          <p:cNvSpPr/>
          <p:nvPr userDrawn="1"/>
        </p:nvSpPr>
        <p:spPr>
          <a:xfrm>
            <a:off x="2171699" y="4277328"/>
            <a:ext cx="7848600" cy="45719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  <p:pic>
        <p:nvPicPr>
          <p:cNvPr id="2097169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>
            <a:duotone>
              <a:prstClr val="black"/>
              <a:srgbClr val="3F020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/>
        </p:spPr>
      </p:pic>
      <p:grpSp>
        <p:nvGrpSpPr>
          <p:cNvPr id="76" name="Group 13"/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048607" name="Oval 19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  <p:pic>
          <p:nvPicPr>
            <p:cNvPr id="2097170" name="Picture 20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5" cstate="print"/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/>
          </p:spPr>
        </p:pic>
      </p:grpSp>
      <p:pic>
        <p:nvPicPr>
          <p:cNvPr id="2097171" name="Picture 2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-14514" y="-50346"/>
            <a:ext cx="3246044" cy="2500708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1_Two Content"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4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6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96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96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6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6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1_Title Only"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81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1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93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3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0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0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9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97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82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8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6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10487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7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7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Picture 2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sp>
        <p:nvSpPr>
          <p:cNvPr id="10489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9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985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indent="0" marL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dirty="0" lang="en-GB"/>
              <a:t>Add diagram, </a:t>
            </a:r>
          </a:p>
          <a:p>
            <a:r>
              <a:rPr dirty="0" lang="en-GB" err="1"/>
              <a:t>pilih</a:t>
            </a:r>
            <a:r>
              <a:rPr dirty="0" lang="en-GB"/>
              <a:t> pie</a:t>
            </a:r>
            <a:endParaRPr dirty="0" lang="en-US"/>
          </a:p>
        </p:txBody>
      </p:sp>
      <p:pic>
        <p:nvPicPr>
          <p:cNvPr id="2097264" name="Picture 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986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sp>
        <p:nvSpPr>
          <p:cNvPr id="1048987" name="Oval 20"/>
          <p:cNvSpPr/>
          <p:nvPr userDrawn="1"/>
        </p:nvSpPr>
        <p:spPr>
          <a:xfrm>
            <a:off x="-1247422" y="-1306286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988" name="Oval 21"/>
          <p:cNvSpPr/>
          <p:nvPr userDrawn="1"/>
        </p:nvSpPr>
        <p:spPr>
          <a:xfrm>
            <a:off x="11428448" y="-1306287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7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9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80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8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8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8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80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80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80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8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8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5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84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78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9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D"/>
          </a:p>
        </p:txBody>
      </p:sp>
      <p:sp>
        <p:nvSpPr>
          <p:cNvPr id="104879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9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9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6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7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5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7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D"/>
          </a:p>
        </p:txBody>
      </p:sp>
      <p:sp>
        <p:nvSpPr>
          <p:cNvPr id="10487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pic>
        <p:nvPicPr>
          <p:cNvPr id="2097175" name="Picture 1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6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634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40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 err="1"/>
              <a:t>Ketik</a:t>
            </a:r>
            <a:r>
              <a:rPr dirty="0" lang="en-GB"/>
              <a:t> </a:t>
            </a:r>
            <a:r>
              <a:rPr dirty="0" lang="en-GB" err="1"/>
              <a:t>Judul</a:t>
            </a:r>
            <a:endParaRPr dirty="0" lang="en-US"/>
          </a:p>
        </p:txBody>
      </p:sp>
      <p:graphicFrame>
        <p:nvGraphicFramePr>
          <p:cNvPr id="4194304" name="Chart 7"/>
          <p:cNvGraphicFramePr>
            <a:graphicFrameLocks/>
          </p:cNvGraphicFramePr>
          <p:nvPr userDrawn="1"/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194305" name="Chart 12"/>
          <p:cNvGraphicFramePr>
            <a:graphicFrameLocks noChangeAspect="1"/>
          </p:cNvGraphicFramePr>
          <p:nvPr userDrawn="1"/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48635" name="Oval 23"/>
          <p:cNvSpPr/>
          <p:nvPr userDrawn="1"/>
        </p:nvSpPr>
        <p:spPr>
          <a:xfrm>
            <a:off x="-1247422" y="-1306286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636" name="Oval 24"/>
          <p:cNvSpPr/>
          <p:nvPr userDrawn="1"/>
        </p:nvSpPr>
        <p:spPr>
          <a:xfrm>
            <a:off x="11428448" y="-1306287"/>
            <a:ext cx="2186311" cy="2186311"/>
          </a:xfrm>
          <a:prstGeom prst="ellipse"/>
          <a:solidFill>
            <a:srgbClr val="3F0202"/>
          </a:solidFill>
          <a:ln>
            <a:noFill/>
          </a:ln>
          <a:effectLst>
            <a:outerShdw algn="tr" blurRad="50800" dir="81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Moon 28"/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  <p:sp>
        <p:nvSpPr>
          <p:cNvPr id="1048639" name="Moon 22"/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  <p:sp>
        <p:nvSpPr>
          <p:cNvPr id="1048640" name="Rectangle: Rounded Corners 19"/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641" name="Rectangle: Rounded Corners 18"/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642" name="Parallelogram 10"/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/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grpSp>
        <p:nvGrpSpPr>
          <p:cNvPr id="86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048643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  <p:pic>
          <p:nvPicPr>
            <p:cNvPr id="2097176" name="Picture 15"/>
            <p:cNvPicPr>
              <a:picLocks noChangeAspect="1"/>
            </p:cNvPicPr>
            <p:nvPr userDrawn="1"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/>
          </p:spPr>
        </p:pic>
      </p:grpSp>
      <p:sp>
        <p:nvSpPr>
          <p:cNvPr id="104864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4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04864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360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dirty="0" lang="en-GB" err="1"/>
              <a:t>Praktikum</a:t>
            </a:r>
            <a:r>
              <a:rPr dirty="0" lang="en-GB"/>
              <a:t> – Tata </a:t>
            </a:r>
            <a:r>
              <a:rPr dirty="0" lang="en-GB" err="1"/>
              <a:t>Tertib</a:t>
            </a:r>
            <a:endParaRPr dirty="0" lang="en-US"/>
          </a:p>
        </p:txBody>
      </p:sp>
      <p:sp>
        <p:nvSpPr>
          <p:cNvPr id="1048648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indent="-514350" marL="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dirty="0" lang="en-US" err="1">
                <a:effectLst/>
              </a:rPr>
              <a:t>Praktikum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dilakukan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secara</a:t>
            </a:r>
            <a:r>
              <a:rPr dirty="0" lang="en-US">
                <a:effectLst/>
              </a:rPr>
              <a:t> daring </a:t>
            </a:r>
            <a:r>
              <a:rPr dirty="0" lang="en-US" err="1">
                <a:effectLst/>
              </a:rPr>
              <a:t>melalui</a:t>
            </a:r>
            <a:r>
              <a:rPr dirty="0" lang="en-US">
                <a:effectLst/>
              </a:rPr>
              <a:t> video conference </a:t>
            </a:r>
            <a:r>
              <a:rPr dirty="0" lang="en-US" err="1">
                <a:effectLst/>
              </a:rPr>
              <a:t>dan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rekaman</a:t>
            </a:r>
            <a:r>
              <a:rPr dirty="0" lang="en-US">
                <a:effectLst/>
              </a:rPr>
              <a:t> video. </a:t>
            </a:r>
          </a:p>
          <a:p>
            <a:pPr lvl="0"/>
            <a:r>
              <a:rPr dirty="0" lang="en-US" err="1">
                <a:effectLst/>
              </a:rPr>
              <a:t>Mahasiswa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wajib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hadir</a:t>
            </a:r>
            <a:r>
              <a:rPr dirty="0" lang="en-US">
                <a:effectLst/>
              </a:rPr>
              <a:t> 10 </a:t>
            </a:r>
            <a:r>
              <a:rPr dirty="0" lang="en-US" err="1">
                <a:effectLst/>
              </a:rPr>
              <a:t>menit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sebelum</a:t>
            </a:r>
            <a:r>
              <a:rPr dirty="0" lang="en-US">
                <a:effectLst/>
              </a:rPr>
              <a:t> video conference </a:t>
            </a:r>
            <a:r>
              <a:rPr dirty="0" lang="en-US" err="1">
                <a:effectLst/>
              </a:rPr>
              <a:t>dimulai</a:t>
            </a:r>
            <a:r>
              <a:rPr dirty="0" lang="en-US">
                <a:effectLst/>
              </a:rPr>
              <a:t>.</a:t>
            </a:r>
          </a:p>
          <a:p>
            <a:pPr lvl="0"/>
            <a:r>
              <a:rPr dirty="0" lang="en-US" err="1">
                <a:effectLst/>
              </a:rPr>
              <a:t>Mahasiswa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harus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mengaktifkan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kamera</a:t>
            </a:r>
            <a:r>
              <a:rPr dirty="0" lang="en-US">
                <a:effectLst/>
              </a:rPr>
              <a:t>/webcam </a:t>
            </a:r>
            <a:r>
              <a:rPr dirty="0" lang="en-US" err="1">
                <a:effectLst/>
              </a:rPr>
              <a:t>selama</a:t>
            </a:r>
            <a:r>
              <a:rPr dirty="0" lang="en-US">
                <a:effectLst/>
              </a:rPr>
              <a:t> video conference </a:t>
            </a:r>
            <a:r>
              <a:rPr dirty="0" lang="en-US" err="1">
                <a:effectLst/>
              </a:rPr>
              <a:t>berlangsung</a:t>
            </a:r>
            <a:r>
              <a:rPr dirty="0" lang="en-US">
                <a:effectLst/>
              </a:rPr>
              <a:t>. </a:t>
            </a:r>
          </a:p>
          <a:p>
            <a:pPr lvl="0"/>
            <a:r>
              <a:rPr dirty="0" lang="en-US" err="1">
                <a:effectLst/>
              </a:rPr>
              <a:t>Mahasiswa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berpakaian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rapih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dan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sopan</a:t>
            </a:r>
            <a:r>
              <a:rPr dirty="0" lang="en-US">
                <a:effectLst/>
              </a:rPr>
              <a:t>. </a:t>
            </a:r>
          </a:p>
          <a:p>
            <a:pPr lvl="0"/>
            <a:r>
              <a:rPr dirty="0" lang="en-US" err="1">
                <a:effectLst/>
              </a:rPr>
              <a:t>Mahasiswa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tidak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diperbolehkan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makan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selama</a:t>
            </a:r>
            <a:r>
              <a:rPr dirty="0" lang="en-US">
                <a:effectLst/>
              </a:rPr>
              <a:t> video conference, </a:t>
            </a:r>
            <a:r>
              <a:rPr dirty="0" lang="en-US" err="1">
                <a:effectLst/>
              </a:rPr>
              <a:t>kecuali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minum</a:t>
            </a:r>
            <a:r>
              <a:rPr dirty="0" lang="en-US">
                <a:effectLst/>
              </a:rPr>
              <a:t>. </a:t>
            </a:r>
          </a:p>
          <a:p>
            <a:pPr lvl="0"/>
            <a:r>
              <a:rPr dirty="0" lang="en-US" err="1">
                <a:effectLst/>
              </a:rPr>
              <a:t>Mahasiswa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tidak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melakukan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aktivitas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apapun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selama</a:t>
            </a:r>
            <a:r>
              <a:rPr dirty="0" lang="en-US">
                <a:effectLst/>
              </a:rPr>
              <a:t> video conference </a:t>
            </a:r>
            <a:r>
              <a:rPr dirty="0" lang="en-US" err="1">
                <a:effectLst/>
              </a:rPr>
              <a:t>berlangsung</a:t>
            </a:r>
            <a:r>
              <a:rPr dirty="0" lang="en-US">
                <a:effectLst/>
              </a:rPr>
              <a:t>, </a:t>
            </a:r>
            <a:r>
              <a:rPr dirty="0" lang="en-US" err="1">
                <a:effectLst/>
              </a:rPr>
              <a:t>kecuali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ngoding</a:t>
            </a:r>
            <a:r>
              <a:rPr dirty="0" lang="en-US">
                <a:effectLst/>
              </a:rPr>
              <a:t>. </a:t>
            </a:r>
          </a:p>
          <a:p>
            <a:pPr lvl="0"/>
            <a:r>
              <a:rPr dirty="0" lang="en-US" err="1">
                <a:effectLst/>
              </a:rPr>
              <a:t>Mahasiswa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wajib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mengerjakan</a:t>
            </a:r>
            <a:r>
              <a:rPr dirty="0" lang="en-US">
                <a:effectLst/>
              </a:rPr>
              <a:t> post-test </a:t>
            </a:r>
            <a:r>
              <a:rPr dirty="0" lang="en-US" err="1">
                <a:effectLst/>
              </a:rPr>
              <a:t>setelah</a:t>
            </a:r>
            <a:r>
              <a:rPr dirty="0" lang="en-US">
                <a:effectLst/>
              </a:rPr>
              <a:t> jam </a:t>
            </a:r>
            <a:r>
              <a:rPr dirty="0" lang="en-US" err="1">
                <a:effectLst/>
              </a:rPr>
              <a:t>praktikum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selesai</a:t>
            </a:r>
            <a:r>
              <a:rPr dirty="0" lang="en-US">
                <a:effectLst/>
              </a:rPr>
              <a:t>, </a:t>
            </a:r>
            <a:r>
              <a:rPr dirty="0" lang="en-US" err="1">
                <a:effectLst/>
              </a:rPr>
              <a:t>baik</a:t>
            </a:r>
            <a:r>
              <a:rPr dirty="0" lang="en-US">
                <a:effectLst/>
              </a:rPr>
              <a:t> video conference </a:t>
            </a:r>
            <a:r>
              <a:rPr dirty="0" lang="en-US" err="1">
                <a:effectLst/>
              </a:rPr>
              <a:t>maupun</a:t>
            </a:r>
            <a:r>
              <a:rPr dirty="0" lang="en-US">
                <a:effectLst/>
              </a:rPr>
              <a:t> </a:t>
            </a:r>
            <a:r>
              <a:rPr dirty="0" lang="en-US" err="1">
                <a:effectLst/>
              </a:rPr>
              <a:t>rekaman</a:t>
            </a:r>
            <a:r>
              <a:rPr dirty="0" lang="en-US">
                <a:effectLst/>
              </a:rPr>
              <a:t> video. </a:t>
            </a:r>
            <a:endParaRPr dirty="0" lang="en-US"/>
          </a:p>
        </p:txBody>
      </p:sp>
      <p:sp>
        <p:nvSpPr>
          <p:cNvPr id="1048649" name="Multiplication Sign 26"/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ID"/>
          </a:p>
        </p:txBody>
      </p:sp>
      <p:sp>
        <p:nvSpPr>
          <p:cNvPr id="1048650" name="Plus Sign 30"/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78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sp>
        <p:nvSpPr>
          <p:cNvPr id="104865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2097179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658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b="0" sz="38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/>
              <a:t>Timeline </a:t>
            </a:r>
            <a:r>
              <a:rPr dirty="0" lang="en-GB" err="1"/>
              <a:t>Praktikum</a:t>
            </a:r>
            <a:endParaRPr dirty="0" lang="en-US"/>
          </a:p>
        </p:txBody>
      </p:sp>
      <p:pic>
        <p:nvPicPr>
          <p:cNvPr id="2097180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1048659" name="Text Placeholder 42"/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60" name="Text Placeholder 42"/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61" name="Text Placeholder 42"/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62" name="Text Placeholder 42"/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63" name="Text Placeholder 42"/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64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82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sp>
        <p:nvSpPr>
          <p:cNvPr id="104867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7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2097183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675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b="0" sz="38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/>
              <a:t>Timeline </a:t>
            </a:r>
            <a:r>
              <a:rPr dirty="0" lang="en-GB" err="1"/>
              <a:t>Praktikum</a:t>
            </a:r>
            <a:endParaRPr dirty="0" lang="en-US"/>
          </a:p>
        </p:txBody>
      </p:sp>
      <p:pic>
        <p:nvPicPr>
          <p:cNvPr id="2097184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1048676" name="Text Placeholder 42"/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77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78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79" name="Text Placeholder 42"/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80" name="Text Placeholder 42"/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81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2097186" name="Picture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5861050"/>
            <a:ext cx="12192000" cy="996950"/>
          </a:xfrm>
          <a:prstGeom prst="rect"/>
        </p:spPr>
      </p:pic>
      <p:sp>
        <p:nvSpPr>
          <p:cNvPr id="10486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6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2097187" name="Picture 1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227061" y="201208"/>
            <a:ext cx="5737878" cy="967590"/>
          </a:xfrm>
          <a:prstGeom prst="rect"/>
        </p:spPr>
      </p:pic>
      <p:sp>
        <p:nvSpPr>
          <p:cNvPr id="104869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b="0" sz="380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dirty="0" lang="en-GB"/>
              <a:t>Timeline </a:t>
            </a:r>
            <a:r>
              <a:rPr dirty="0" lang="en-GB" err="1"/>
              <a:t>Praktikum</a:t>
            </a:r>
            <a:endParaRPr dirty="0" lang="en-US"/>
          </a:p>
        </p:txBody>
      </p:sp>
      <p:pic>
        <p:nvPicPr>
          <p:cNvPr id="2097188" name="Picture 1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/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</p:pic>
      <p:sp>
        <p:nvSpPr>
          <p:cNvPr id="1048693" name="Text Placeholder 42"/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  <p:sp>
        <p:nvSpPr>
          <p:cNvPr id="1048694" name="Text Placeholder 42"/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algn="ctr" indent="0" marL="0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dirty="0" lang="en-US" err="1"/>
              <a:t>Masukan</a:t>
            </a:r>
            <a:r>
              <a:rPr dirty="0" lang="en-US"/>
              <a:t> </a:t>
            </a:r>
            <a:r>
              <a:rPr dirty="0" lang="en-US" err="1"/>
              <a:t>materi</a:t>
            </a:r>
            <a:endParaRPr dirty="0" lang="en-ID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8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48750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4875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26/09/2023</a:t>
            </a:fld>
            <a:endParaRPr lang="en-ID"/>
          </a:p>
        </p:txBody>
      </p:sp>
      <p:sp>
        <p:nvSpPr>
          <p:cNvPr id="104875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104875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5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p>
            <a:r>
              <a:rPr dirty="0" lang="en-US"/>
              <a:t>Algoritma dan Pemrograman Dasar</a:t>
            </a:r>
          </a:p>
        </p:txBody>
      </p:sp>
      <p:sp>
        <p:nvSpPr>
          <p:cNvPr id="1048589" name="Subtitle 3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i="0" lang="en-US" err="1"/>
              <a:t>Perkenalan</a:t>
            </a:r>
            <a:r>
              <a:rPr dirty="0" i="0" lang="en-US"/>
              <a:t> Dosen &amp; </a:t>
            </a:r>
            <a:r>
              <a:rPr dirty="0" i="0" lang="en-US" err="1"/>
              <a:t>Asprak</a:t>
            </a:r>
            <a:r>
              <a:rPr dirty="0" i="0" lang="en-US"/>
              <a:t>, </a:t>
            </a:r>
            <a:r>
              <a:rPr dirty="0" i="0" lang="en-US" err="1"/>
              <a:t>Pengenalan</a:t>
            </a:r>
            <a:r>
              <a:rPr dirty="0" i="0" lang="en-US"/>
              <a:t> </a:t>
            </a:r>
            <a:r>
              <a:rPr dirty="0" i="0" lang="en-US" err="1"/>
              <a:t>Materi</a:t>
            </a:r>
            <a:endParaRPr dirty="0" i="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Bobot</a:t>
            </a:r>
            <a:r>
              <a:rPr dirty="0" lang="en-US"/>
              <a:t> </a:t>
            </a:r>
            <a:r>
              <a:rPr dirty="0" lang="en-US" err="1"/>
              <a:t>Penilaian</a:t>
            </a:r>
            <a:endParaRPr dirty="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dirty="0" lang="en-US" err="1"/>
              <a:t>Mahasiswa</a:t>
            </a:r>
            <a:r>
              <a:rPr dirty="0" lang="en-US"/>
              <a:t> wajib </a:t>
            </a:r>
            <a:r>
              <a:rPr dirty="0" lang="en-US" err="1"/>
              <a:t>hadir</a:t>
            </a:r>
            <a:r>
              <a:rPr dirty="0" lang="en-US"/>
              <a:t> minimal 10 </a:t>
            </a:r>
            <a:r>
              <a:rPr dirty="0" lang="en-US" err="1"/>
              <a:t>menit</a:t>
            </a:r>
            <a:r>
              <a:rPr dirty="0" lang="en-US"/>
              <a:t> sebelum praktikum </a:t>
            </a:r>
            <a:r>
              <a:rPr dirty="0" lang="en-US" err="1"/>
              <a:t>dimulai</a:t>
            </a:r>
            <a:r>
              <a:rPr dirty="0" lang="en-US"/>
              <a:t>, batas </a:t>
            </a:r>
            <a:r>
              <a:rPr dirty="0" lang="en-US" err="1"/>
              <a:t>keterlambatan</a:t>
            </a:r>
            <a:r>
              <a:rPr dirty="0" lang="en-US"/>
              <a:t> adalah 15 </a:t>
            </a:r>
            <a:r>
              <a:rPr dirty="0" lang="en-US" err="1"/>
              <a:t>menit</a:t>
            </a:r>
            <a:r>
              <a:rPr dirty="0" lang="en-US"/>
              <a:t> setelah praktikum </a:t>
            </a:r>
            <a:r>
              <a:rPr dirty="0" lang="en-US" err="1"/>
              <a:t>dimulai</a:t>
            </a:r>
            <a:r>
              <a:rPr dirty="0" lang="en-US"/>
              <a:t>.</a:t>
            </a:r>
          </a:p>
          <a:p>
            <a:r>
              <a:rPr dirty="0" lang="en-US"/>
              <a:t>Jika </a:t>
            </a:r>
            <a:r>
              <a:rPr dirty="0" lang="en-US" err="1"/>
              <a:t>mahasiswa</a:t>
            </a:r>
            <a:r>
              <a:rPr dirty="0" lang="en-US"/>
              <a:t> </a:t>
            </a:r>
            <a:r>
              <a:rPr dirty="0" lang="en-US" err="1"/>
              <a:t>terlambat</a:t>
            </a:r>
            <a:r>
              <a:rPr dirty="0" lang="en-US"/>
              <a:t> </a:t>
            </a:r>
            <a:r>
              <a:rPr dirty="0" lang="en-US" err="1"/>
              <a:t>datang</a:t>
            </a:r>
            <a:r>
              <a:rPr dirty="0" lang="en-US"/>
              <a:t> praktikum setelah 15 </a:t>
            </a:r>
            <a:r>
              <a:rPr dirty="0" lang="en-US" err="1"/>
              <a:t>menit</a:t>
            </a:r>
            <a:r>
              <a:rPr dirty="0" lang="en-US"/>
              <a:t> praktikum </a:t>
            </a:r>
            <a:r>
              <a:rPr dirty="0" lang="en-US" err="1"/>
              <a:t>dimulai</a:t>
            </a:r>
            <a:r>
              <a:rPr dirty="0" lang="en-US"/>
              <a:t>, maka </a:t>
            </a:r>
            <a:r>
              <a:rPr dirty="0" lang="en-US" err="1"/>
              <a:t>mahasiswa</a:t>
            </a:r>
            <a:r>
              <a:rPr dirty="0" lang="en-US"/>
              <a:t> wajib </a:t>
            </a:r>
            <a:r>
              <a:rPr dirty="0" lang="en-US" err="1"/>
              <a:t>mengikuti</a:t>
            </a:r>
            <a:r>
              <a:rPr dirty="0" lang="en-US"/>
              <a:t> </a:t>
            </a:r>
            <a:r>
              <a:rPr dirty="0" lang="en-US" err="1"/>
              <a:t>kelas</a:t>
            </a:r>
            <a:r>
              <a:rPr dirty="0" lang="en-US"/>
              <a:t> praktikum lain </a:t>
            </a:r>
            <a:r>
              <a:rPr dirty="0" lang="en-US" err="1"/>
              <a:t>sebagai</a:t>
            </a:r>
            <a:r>
              <a:rPr dirty="0" lang="en-US"/>
              <a:t> </a:t>
            </a:r>
            <a:r>
              <a:rPr dirty="0" lang="en-US" err="1"/>
              <a:t>pengganti</a:t>
            </a:r>
            <a:r>
              <a:rPr dirty="0" lang="en-US"/>
              <a:t> pada </a:t>
            </a:r>
            <a:r>
              <a:rPr dirty="0" lang="en-US" err="1"/>
              <a:t>minggu</a:t>
            </a:r>
            <a:r>
              <a:rPr dirty="0" lang="en-US"/>
              <a:t> yang sama.</a:t>
            </a:r>
          </a:p>
          <a:p>
            <a:r>
              <a:rPr dirty="0" lang="en-US" err="1"/>
              <a:t>Mahasiswa</a:t>
            </a:r>
            <a:r>
              <a:rPr dirty="0" lang="en-US"/>
              <a:t> wajib </a:t>
            </a:r>
            <a:r>
              <a:rPr dirty="0" lang="en-US" err="1"/>
              <a:t>mengenakan</a:t>
            </a:r>
            <a:r>
              <a:rPr dirty="0" lang="en-US"/>
              <a:t> </a:t>
            </a:r>
            <a:r>
              <a:rPr dirty="0" lang="en-US" err="1"/>
              <a:t>pakaian</a:t>
            </a:r>
            <a:r>
              <a:rPr dirty="0" lang="en-US"/>
              <a:t> </a:t>
            </a:r>
            <a:r>
              <a:rPr dirty="0" lang="en-US" err="1"/>
              <a:t>sopan</a:t>
            </a:r>
            <a:r>
              <a:rPr dirty="0" lang="en-US"/>
              <a:t> (</a:t>
            </a:r>
            <a:r>
              <a:rPr dirty="0" lang="en-US" err="1"/>
              <a:t>kemeja</a:t>
            </a:r>
            <a:r>
              <a:rPr dirty="0" lang="en-US"/>
              <a:t>/baju </a:t>
            </a:r>
            <a:r>
              <a:rPr dirty="0" lang="en-US" err="1"/>
              <a:t>berkerah</a:t>
            </a:r>
            <a:r>
              <a:rPr dirty="0" lang="en-US"/>
              <a:t>, </a:t>
            </a:r>
            <a:r>
              <a:rPr dirty="0" lang="en-US" err="1"/>
              <a:t>celana</a:t>
            </a:r>
            <a:r>
              <a:rPr dirty="0" lang="en-US"/>
              <a:t> </a:t>
            </a:r>
            <a:r>
              <a:rPr dirty="0" lang="en-US" err="1"/>
              <a:t>panjang</a:t>
            </a:r>
            <a:r>
              <a:rPr dirty="0" lang="en-US"/>
              <a:t> dan </a:t>
            </a:r>
            <a:r>
              <a:rPr dirty="0" lang="en-US" err="1"/>
              <a:t>sepatu</a:t>
            </a:r>
            <a:r>
              <a:rPr dirty="0" lang="en-US"/>
              <a:t>).</a:t>
            </a:r>
          </a:p>
          <a:p>
            <a:r>
              <a:rPr dirty="0" lang="en-US" err="1"/>
              <a:t>Dilarang</a:t>
            </a:r>
            <a:r>
              <a:rPr dirty="0" lang="en-US"/>
              <a:t> menggunakan </a:t>
            </a:r>
            <a:r>
              <a:rPr dirty="0" lang="en-US" err="1"/>
              <a:t>topi</a:t>
            </a:r>
            <a:r>
              <a:rPr dirty="0" lang="en-US"/>
              <a:t> atau </a:t>
            </a:r>
            <a:r>
              <a:rPr dirty="0" lang="en-US" err="1"/>
              <a:t>jaket</a:t>
            </a:r>
            <a:r>
              <a:rPr dirty="0" lang="en-US"/>
              <a:t> selama praktikum </a:t>
            </a:r>
            <a:r>
              <a:rPr dirty="0" lang="en-US" err="1"/>
              <a:t>berlangsung</a:t>
            </a:r>
            <a:r>
              <a:rPr dirty="0" lang="en-US"/>
              <a:t>.</a:t>
            </a:r>
          </a:p>
          <a:p>
            <a:r>
              <a:rPr dirty="0" lang="en-US" err="1"/>
              <a:t>Dilarang</a:t>
            </a:r>
            <a:r>
              <a:rPr dirty="0" lang="en-US"/>
              <a:t> makan selama praktikum </a:t>
            </a:r>
            <a:r>
              <a:rPr dirty="0" lang="en-US" err="1"/>
              <a:t>berlangsung</a:t>
            </a:r>
            <a:r>
              <a:rPr dirty="0" lang="en-US"/>
              <a:t>.</a:t>
            </a:r>
          </a:p>
          <a:p>
            <a:endParaRPr dirty="0" lang="en-US"/>
          </a:p>
        </p:txBody>
      </p:sp>
      <p:sp>
        <p:nvSpPr>
          <p:cNvPr id="1048652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360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dirty="0" lang="en-GB" err="1"/>
              <a:t>Praktikum</a:t>
            </a:r>
            <a:r>
              <a:rPr dirty="0" lang="en-GB"/>
              <a:t> – Tata </a:t>
            </a:r>
            <a:r>
              <a:rPr dirty="0" lang="en-GB" err="1"/>
              <a:t>Tertib</a:t>
            </a:r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6296" lnSpcReduction="10000"/>
          </a:bodyPr>
          <a:p>
            <a:pPr>
              <a:buFont typeface="+mj-lt"/>
              <a:buAutoNum type="arabicPeriod" startAt="6"/>
            </a:pPr>
            <a:r>
              <a:rPr dirty="0" lang="en-US" err="1"/>
              <a:t>Diperbolehkan</a:t>
            </a:r>
            <a:r>
              <a:rPr dirty="0" lang="en-US"/>
              <a:t> </a:t>
            </a:r>
            <a:r>
              <a:rPr dirty="0" lang="en-US" err="1"/>
              <a:t>minum</a:t>
            </a:r>
            <a:r>
              <a:rPr dirty="0" lang="en-US"/>
              <a:t> dan membawa </a:t>
            </a:r>
            <a:r>
              <a:rPr dirty="0" lang="en-US" err="1"/>
              <a:t>botol</a:t>
            </a:r>
            <a:r>
              <a:rPr dirty="0" lang="en-US"/>
              <a:t> </a:t>
            </a:r>
            <a:r>
              <a:rPr dirty="0" lang="en-US" err="1"/>
              <a:t>minum</a:t>
            </a:r>
            <a:r>
              <a:rPr dirty="0" lang="en-US"/>
              <a:t> tetapi </a:t>
            </a:r>
            <a:r>
              <a:rPr dirty="0" lang="en-US" err="1"/>
              <a:t>tidak</a:t>
            </a:r>
            <a:r>
              <a:rPr dirty="0" lang="en-US"/>
              <a:t> </a:t>
            </a:r>
            <a:r>
              <a:rPr dirty="0" lang="en-US" err="1"/>
              <a:t>ditaruh</a:t>
            </a:r>
            <a:r>
              <a:rPr dirty="0" lang="en-US"/>
              <a:t> di atas meja/</a:t>
            </a:r>
            <a:r>
              <a:rPr dirty="0" lang="en-US" err="1"/>
              <a:t>dekat</a:t>
            </a:r>
            <a:r>
              <a:rPr dirty="0" lang="en-US"/>
              <a:t> </a:t>
            </a:r>
            <a:r>
              <a:rPr dirty="0" lang="en-US" err="1"/>
              <a:t>komputer</a:t>
            </a:r>
            <a:r>
              <a:rPr dirty="0" lang="en-US"/>
              <a:t>.</a:t>
            </a:r>
          </a:p>
          <a:p>
            <a:pPr>
              <a:buFont typeface="+mj-lt"/>
              <a:buAutoNum type="arabicPeriod" startAt="6"/>
            </a:pPr>
            <a:r>
              <a:rPr dirty="0" lang="en-US" err="1"/>
              <a:t>Dilarang</a:t>
            </a:r>
            <a:r>
              <a:rPr dirty="0" lang="en-US"/>
              <a:t> </a:t>
            </a:r>
            <a:r>
              <a:rPr dirty="0" lang="en-US" err="1"/>
              <a:t>mencabut</a:t>
            </a:r>
            <a:r>
              <a:rPr dirty="0" lang="en-US"/>
              <a:t>/</a:t>
            </a:r>
            <a:r>
              <a:rPr dirty="0" lang="en-US" err="1"/>
              <a:t>melepas</a:t>
            </a:r>
            <a:r>
              <a:rPr dirty="0" lang="en-US"/>
              <a:t>/</a:t>
            </a:r>
            <a:r>
              <a:rPr dirty="0" lang="en-US" err="1"/>
              <a:t>memasang</a:t>
            </a:r>
            <a:r>
              <a:rPr dirty="0" lang="en-US"/>
              <a:t>/</a:t>
            </a:r>
            <a:r>
              <a:rPr dirty="0" lang="en-US" err="1"/>
              <a:t>menyalakan</a:t>
            </a:r>
            <a:r>
              <a:rPr dirty="0" lang="en-US"/>
              <a:t>/</a:t>
            </a:r>
            <a:r>
              <a:rPr dirty="0" lang="en-US" err="1"/>
              <a:t>mematikan</a:t>
            </a:r>
            <a:r>
              <a:rPr dirty="0" lang="en-US"/>
              <a:t> </a:t>
            </a:r>
            <a:r>
              <a:rPr dirty="0" lang="en-US" err="1"/>
              <a:t>peralatan</a:t>
            </a:r>
            <a:r>
              <a:rPr dirty="0" lang="en-US"/>
              <a:t> di </a:t>
            </a:r>
            <a:r>
              <a:rPr dirty="0" lang="en-US" err="1"/>
              <a:t>laboratorium</a:t>
            </a:r>
            <a:r>
              <a:rPr dirty="0" lang="en-US"/>
              <a:t> tanpa seizin </a:t>
            </a:r>
            <a:r>
              <a:rPr dirty="0" lang="en-US" err="1"/>
              <a:t>asisten</a:t>
            </a:r>
            <a:r>
              <a:rPr dirty="0" lang="en-US"/>
              <a:t> praktikum.</a:t>
            </a:r>
          </a:p>
          <a:p>
            <a:pPr>
              <a:buFont typeface="+mj-lt"/>
              <a:buAutoNum type="arabicPeriod" startAt="6"/>
            </a:pPr>
            <a:r>
              <a:rPr dirty="0" lang="en-US"/>
              <a:t>Pada </a:t>
            </a:r>
            <a:r>
              <a:rPr dirty="0" lang="en-US" err="1"/>
              <a:t>saat</a:t>
            </a:r>
            <a:r>
              <a:rPr dirty="0" lang="en-US"/>
              <a:t> praktikum </a:t>
            </a:r>
            <a:r>
              <a:rPr dirty="0" lang="en-US" err="1"/>
              <a:t>mahasiswa</a:t>
            </a:r>
            <a:r>
              <a:rPr dirty="0" lang="en-US"/>
              <a:t> </a:t>
            </a:r>
            <a:r>
              <a:rPr dirty="0" lang="en-US" err="1"/>
              <a:t>tidak</a:t>
            </a:r>
            <a:r>
              <a:rPr dirty="0" lang="en-US"/>
              <a:t> melakukan </a:t>
            </a:r>
            <a:r>
              <a:rPr dirty="0" lang="en-US" err="1"/>
              <a:t>aktivitas</a:t>
            </a:r>
            <a:r>
              <a:rPr dirty="0" lang="en-US"/>
              <a:t> </a:t>
            </a:r>
            <a:r>
              <a:rPr dirty="0" lang="en-US" err="1"/>
              <a:t>apapun</a:t>
            </a:r>
            <a:r>
              <a:rPr dirty="0" lang="en-US"/>
              <a:t> yang </a:t>
            </a:r>
            <a:r>
              <a:rPr dirty="0" lang="en-US" err="1"/>
              <a:t>tidak</a:t>
            </a:r>
            <a:r>
              <a:rPr dirty="0" lang="en-US"/>
              <a:t> berhubungan dengan praktikum.</a:t>
            </a:r>
          </a:p>
          <a:p>
            <a:pPr>
              <a:buFont typeface="+mj-lt"/>
              <a:buAutoNum type="arabicPeriod" startAt="6"/>
            </a:pPr>
            <a:r>
              <a:rPr dirty="0" lang="en-US"/>
              <a:t>Jika </a:t>
            </a:r>
            <a:r>
              <a:rPr dirty="0" lang="en-US" err="1"/>
              <a:t>mahasiswa</a:t>
            </a:r>
            <a:r>
              <a:rPr dirty="0" lang="en-US"/>
              <a:t> </a:t>
            </a:r>
            <a:r>
              <a:rPr dirty="0" lang="en-US" err="1"/>
              <a:t>melanggar</a:t>
            </a:r>
            <a:r>
              <a:rPr dirty="0" lang="en-US"/>
              <a:t> </a:t>
            </a:r>
            <a:r>
              <a:rPr dirty="0" lang="en-US" err="1"/>
              <a:t>peraturan</a:t>
            </a:r>
            <a:r>
              <a:rPr dirty="0" lang="en-US"/>
              <a:t> praktikum, maka </a:t>
            </a:r>
            <a:r>
              <a:rPr dirty="0" lang="en-US" err="1"/>
              <a:t>asisten</a:t>
            </a:r>
            <a:r>
              <a:rPr dirty="0" lang="en-US"/>
              <a:t> praktikum </a:t>
            </a:r>
            <a:r>
              <a:rPr dirty="0" lang="en-US" err="1"/>
              <a:t>berhak</a:t>
            </a:r>
            <a:r>
              <a:rPr dirty="0" lang="en-US"/>
              <a:t> </a:t>
            </a:r>
            <a:r>
              <a:rPr dirty="0" lang="en-US" err="1"/>
              <a:t>mengeluarkan</a:t>
            </a:r>
            <a:r>
              <a:rPr dirty="0" lang="en-US"/>
              <a:t> </a:t>
            </a:r>
            <a:r>
              <a:rPr dirty="0" lang="en-US" err="1"/>
              <a:t>mahasiswa</a:t>
            </a:r>
            <a:r>
              <a:rPr dirty="0" lang="en-US"/>
              <a:t>.</a:t>
            </a:r>
          </a:p>
          <a:p>
            <a:pPr>
              <a:buFont typeface="+mj-lt"/>
              <a:buAutoNum type="arabicPeriod" startAt="6"/>
            </a:pPr>
            <a:r>
              <a:rPr dirty="0" lang="en-US"/>
              <a:t>Jika </a:t>
            </a:r>
            <a:r>
              <a:rPr dirty="0" lang="en-US" err="1"/>
              <a:t>mahasiswa</a:t>
            </a:r>
            <a:r>
              <a:rPr dirty="0" lang="en-US"/>
              <a:t> </a:t>
            </a:r>
            <a:r>
              <a:rPr dirty="0" lang="en-US" err="1"/>
              <a:t>berhalangan</a:t>
            </a:r>
            <a:r>
              <a:rPr dirty="0" lang="en-US"/>
              <a:t> </a:t>
            </a:r>
            <a:r>
              <a:rPr dirty="0" lang="en-US" err="1"/>
              <a:t>hadir</a:t>
            </a:r>
            <a:r>
              <a:rPr dirty="0" lang="en-US"/>
              <a:t>, maka </a:t>
            </a:r>
            <a:r>
              <a:rPr dirty="0" lang="en-US" err="1"/>
              <a:t>mahasiswa</a:t>
            </a:r>
            <a:r>
              <a:rPr dirty="0" lang="en-US"/>
              <a:t> </a:t>
            </a:r>
            <a:r>
              <a:rPr dirty="0" lang="en-US" err="1"/>
              <a:t>diwajibkan</a:t>
            </a:r>
            <a:r>
              <a:rPr dirty="0" lang="en-US"/>
              <a:t> </a:t>
            </a:r>
            <a:r>
              <a:rPr dirty="0" lang="en-US" err="1"/>
              <a:t>mengikuti</a:t>
            </a:r>
            <a:r>
              <a:rPr dirty="0" lang="en-US"/>
              <a:t> praktikum dengan </a:t>
            </a:r>
            <a:r>
              <a:rPr dirty="0" lang="en-US" err="1"/>
              <a:t>jadwal</a:t>
            </a:r>
            <a:r>
              <a:rPr dirty="0" lang="en-US"/>
              <a:t> </a:t>
            </a:r>
            <a:r>
              <a:rPr dirty="0" lang="en-US" err="1"/>
              <a:t>kelas</a:t>
            </a:r>
            <a:r>
              <a:rPr dirty="0" lang="en-US"/>
              <a:t> lain </a:t>
            </a:r>
            <a:r>
              <a:rPr dirty="0" lang="en-US" err="1"/>
              <a:t>sebagai</a:t>
            </a:r>
            <a:r>
              <a:rPr dirty="0" lang="en-US"/>
              <a:t> </a:t>
            </a:r>
            <a:r>
              <a:rPr dirty="0" lang="en-US" err="1"/>
              <a:t>kelas</a:t>
            </a:r>
            <a:r>
              <a:rPr dirty="0" lang="en-US"/>
              <a:t> </a:t>
            </a:r>
            <a:r>
              <a:rPr dirty="0" lang="en-US" err="1"/>
              <a:t>pengganti</a:t>
            </a:r>
            <a:r>
              <a:rPr dirty="0" lang="en-US"/>
              <a:t>, batas </a:t>
            </a:r>
            <a:r>
              <a:rPr dirty="0" lang="en-US" err="1"/>
              <a:t>mengikuti</a:t>
            </a:r>
            <a:r>
              <a:rPr dirty="0" lang="en-US"/>
              <a:t> </a:t>
            </a:r>
            <a:r>
              <a:rPr dirty="0" lang="en-US" err="1"/>
              <a:t>kelas</a:t>
            </a:r>
            <a:r>
              <a:rPr dirty="0" lang="en-US"/>
              <a:t> </a:t>
            </a:r>
            <a:r>
              <a:rPr dirty="0" lang="en-US" err="1"/>
              <a:t>pengganti</a:t>
            </a:r>
            <a:r>
              <a:rPr dirty="0" lang="en-US"/>
              <a:t> adalah </a:t>
            </a:r>
            <a:r>
              <a:rPr dirty="0" lang="en-US" err="1"/>
              <a:t>sebanyak</a:t>
            </a:r>
            <a:r>
              <a:rPr dirty="0" lang="en-US"/>
              <a:t> tiga kali.</a:t>
            </a:r>
          </a:p>
          <a:p>
            <a:pPr>
              <a:buFont typeface="+mj-lt"/>
              <a:buAutoNum type="arabicPeriod" startAt="6"/>
            </a:pPr>
            <a:r>
              <a:rPr dirty="0" lang="en-US" err="1"/>
              <a:t>Mahasiswa</a:t>
            </a:r>
            <a:r>
              <a:rPr dirty="0" lang="en-US"/>
              <a:t> yang </a:t>
            </a:r>
            <a:r>
              <a:rPr dirty="0" lang="en-US" err="1"/>
              <a:t>mengikuti</a:t>
            </a:r>
            <a:r>
              <a:rPr dirty="0" lang="en-US"/>
              <a:t> </a:t>
            </a:r>
            <a:r>
              <a:rPr dirty="0" lang="en-US" err="1"/>
              <a:t>kelas</a:t>
            </a:r>
            <a:r>
              <a:rPr dirty="0" lang="en-US"/>
              <a:t> </a:t>
            </a:r>
            <a:r>
              <a:rPr dirty="0" lang="en-US" err="1"/>
              <a:t>pengganti</a:t>
            </a:r>
            <a:r>
              <a:rPr dirty="0" lang="en-US"/>
              <a:t> wajib </a:t>
            </a:r>
            <a:r>
              <a:rPr dirty="0" lang="en-US" err="1"/>
              <a:t>memberi</a:t>
            </a:r>
            <a:r>
              <a:rPr dirty="0" lang="en-US"/>
              <a:t> kabar </a:t>
            </a:r>
            <a:r>
              <a:rPr dirty="0" lang="en-US" err="1"/>
              <a:t>kepada</a:t>
            </a:r>
            <a:r>
              <a:rPr dirty="0" lang="en-US"/>
              <a:t> </a:t>
            </a:r>
            <a:r>
              <a:rPr dirty="0" lang="en-US" err="1"/>
              <a:t>asisten</a:t>
            </a:r>
            <a:r>
              <a:rPr dirty="0" lang="en-US"/>
              <a:t> praktikum </a:t>
            </a:r>
            <a:r>
              <a:rPr dirty="0" lang="en-US" err="1"/>
              <a:t>mengenai</a:t>
            </a:r>
            <a:r>
              <a:rPr dirty="0" lang="en-US"/>
              <a:t> absen </a:t>
            </a:r>
            <a:r>
              <a:rPr dirty="0" lang="en-US" err="1"/>
              <a:t>kehadiran</a:t>
            </a:r>
            <a:r>
              <a:rPr dirty="0" lang="en-US"/>
              <a:t>. </a:t>
            </a:r>
          </a:p>
        </p:txBody>
      </p:sp>
      <p:sp>
        <p:nvSpPr>
          <p:cNvPr id="1048654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baseline="0" sz="360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dirty="0" lang="en-GB" err="1"/>
              <a:t>Praktikum</a:t>
            </a:r>
            <a:r>
              <a:rPr dirty="0" lang="en-GB"/>
              <a:t> – Tata </a:t>
            </a:r>
            <a:r>
              <a:rPr dirty="0" lang="en-GB" err="1"/>
              <a:t>Tertib</a:t>
            </a:r>
            <a:endParaRPr dirty="0"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D"/>
              <a:t>Timeline </a:t>
            </a:r>
            <a:r>
              <a:rPr dirty="0" lang="en-ID" err="1"/>
              <a:t>Praktikum</a:t>
            </a:r>
            <a:endParaRPr dirty="0" lang="en-ID"/>
          </a:p>
        </p:txBody>
      </p:sp>
      <p:sp>
        <p:nvSpPr>
          <p:cNvPr id="1048666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466153" y="2520757"/>
            <a:ext cx="3032093" cy="763554"/>
          </a:xfrm>
        </p:spPr>
        <p:txBody>
          <a:bodyPr/>
          <a:p>
            <a:r>
              <a:rPr dirty="0" lang="en-ID" err="1"/>
              <a:t>Tipe</a:t>
            </a:r>
            <a:r>
              <a:rPr dirty="0" lang="en-ID"/>
              <a:t> Data, Variable, dan </a:t>
            </a:r>
            <a:r>
              <a:rPr dirty="0" lang="en-ID" err="1"/>
              <a:t>Konstanta</a:t>
            </a:r>
            <a:endParaRPr dirty="0" lang="en-ID"/>
          </a:p>
        </p:txBody>
      </p:sp>
      <p:sp>
        <p:nvSpPr>
          <p:cNvPr id="1048667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9953" y="2520757"/>
            <a:ext cx="3032093" cy="763554"/>
          </a:xfrm>
        </p:spPr>
        <p:txBody>
          <a:bodyPr/>
          <a:p>
            <a:r>
              <a:rPr dirty="0" lang="en-ID" err="1"/>
              <a:t>Algoritma</a:t>
            </a:r>
            <a:r>
              <a:rPr dirty="0" lang="en-ID"/>
              <a:t> dan </a:t>
            </a:r>
            <a:r>
              <a:rPr dirty="0" lang="en-ID" err="1"/>
              <a:t>Pemrograman</a:t>
            </a:r>
            <a:endParaRPr dirty="0" lang="en-ID"/>
          </a:p>
        </p:txBody>
      </p:sp>
      <p:sp>
        <p:nvSpPr>
          <p:cNvPr id="104866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7474" y="2510292"/>
            <a:ext cx="3032093" cy="786719"/>
          </a:xfrm>
        </p:spPr>
        <p:txBody>
          <a:bodyPr/>
          <a:p>
            <a:r>
              <a:rPr dirty="0" lang="en-ID" err="1"/>
              <a:t>Perkenalan</a:t>
            </a:r>
            <a:r>
              <a:rPr dirty="0" lang="en-ID"/>
              <a:t> </a:t>
            </a:r>
            <a:r>
              <a:rPr dirty="0" lang="en-ID" err="1"/>
              <a:t>Dosen</a:t>
            </a:r>
            <a:r>
              <a:rPr dirty="0" lang="en-ID"/>
              <a:t> &amp; </a:t>
            </a:r>
            <a:r>
              <a:rPr dirty="0" lang="en-ID" err="1"/>
              <a:t>Asprak</a:t>
            </a:r>
            <a:r>
              <a:rPr dirty="0" lang="en-ID"/>
              <a:t>, </a:t>
            </a:r>
            <a:r>
              <a:rPr dirty="0" lang="en-ID" err="1"/>
              <a:t>Pengenalan</a:t>
            </a:r>
            <a:r>
              <a:rPr dirty="0" lang="en-ID"/>
              <a:t> </a:t>
            </a:r>
            <a:r>
              <a:rPr dirty="0" lang="en-ID" err="1"/>
              <a:t>Materi</a:t>
            </a:r>
            <a:endParaRPr dirty="0" lang="en-ID"/>
          </a:p>
        </p:txBody>
      </p:sp>
      <p:sp>
        <p:nvSpPr>
          <p:cNvPr id="1048669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dirty="0" lang="en-ID"/>
              <a:t>Review + Gambaran UTP</a:t>
            </a:r>
          </a:p>
        </p:txBody>
      </p:sp>
      <p:sp>
        <p:nvSpPr>
          <p:cNvPr id="1048670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p>
            <a:r>
              <a:rPr dirty="0" lang="en-ID" err="1"/>
              <a:t>Pemilihan</a:t>
            </a:r>
            <a:endParaRPr dirty="0" lang="en-ID"/>
          </a:p>
        </p:txBody>
      </p:sp>
      <p:sp>
        <p:nvSpPr>
          <p:cNvPr id="1048671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p>
            <a:r>
              <a:rPr dirty="0" lang="en-ID"/>
              <a:t>Operator </a:t>
            </a:r>
            <a:r>
              <a:rPr dirty="0" lang="en-ID" err="1"/>
              <a:t>Logika</a:t>
            </a:r>
            <a:endParaRPr dirty="0"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D"/>
              <a:t>Timeline </a:t>
            </a:r>
            <a:r>
              <a:rPr dirty="0" lang="en-ID" err="1"/>
              <a:t>Praktikum</a:t>
            </a:r>
            <a:endParaRPr dirty="0" lang="en-ID"/>
          </a:p>
        </p:txBody>
      </p:sp>
      <p:sp>
        <p:nvSpPr>
          <p:cNvPr id="1048683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p>
            <a:r>
              <a:rPr dirty="0" lang="en-ID"/>
              <a:t>UTP</a:t>
            </a:r>
          </a:p>
        </p:txBody>
      </p:sp>
      <p:sp>
        <p:nvSpPr>
          <p:cNvPr id="1048684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p>
            <a:r>
              <a:rPr dirty="0" lang="en-ID" err="1"/>
              <a:t>Perulangan</a:t>
            </a:r>
            <a:endParaRPr dirty="0" lang="en-ID"/>
          </a:p>
        </p:txBody>
      </p:sp>
      <p:sp>
        <p:nvSpPr>
          <p:cNvPr id="1048685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p>
            <a:r>
              <a:rPr dirty="0" lang="en-ID"/>
              <a:t>Sub-Routine &amp; Scope</a:t>
            </a:r>
          </a:p>
        </p:txBody>
      </p:sp>
      <p:sp>
        <p:nvSpPr>
          <p:cNvPr id="1048686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p>
            <a:r>
              <a:rPr dirty="0" lang="en-ID" err="1"/>
              <a:t>Presentasi</a:t>
            </a:r>
            <a:r>
              <a:rPr dirty="0" lang="en-ID"/>
              <a:t> Project Akhir</a:t>
            </a:r>
          </a:p>
        </p:txBody>
      </p:sp>
      <p:sp>
        <p:nvSpPr>
          <p:cNvPr id="1048687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p>
            <a:r>
              <a:rPr dirty="0" lang="en-ID" err="1"/>
              <a:t>Manipulasi</a:t>
            </a:r>
            <a:r>
              <a:rPr dirty="0" lang="en-ID"/>
              <a:t> String</a:t>
            </a:r>
          </a:p>
        </p:txBody>
      </p:sp>
      <p:sp>
        <p:nvSpPr>
          <p:cNvPr id="1048688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p>
            <a:r>
              <a:rPr dirty="0" lang="en-ID"/>
              <a:t>Array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D"/>
              <a:t>Timeline </a:t>
            </a:r>
            <a:r>
              <a:rPr dirty="0" lang="en-ID" err="1"/>
              <a:t>Praktikum</a:t>
            </a:r>
            <a:endParaRPr dirty="0" lang="en-ID"/>
          </a:p>
        </p:txBody>
      </p:sp>
      <p:sp>
        <p:nvSpPr>
          <p:cNvPr id="1048696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2522553" y="3761739"/>
            <a:ext cx="3032093" cy="786719"/>
          </a:xfrm>
        </p:spPr>
        <p:txBody>
          <a:bodyPr/>
          <a:p>
            <a:r>
              <a:rPr dirty="0" lang="en-ID" err="1"/>
              <a:t>Presentasi</a:t>
            </a:r>
            <a:r>
              <a:rPr dirty="0" lang="en-ID"/>
              <a:t> Project Akhir</a:t>
            </a:r>
          </a:p>
        </p:txBody>
      </p:sp>
      <p:sp>
        <p:nvSpPr>
          <p:cNvPr id="104869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637353" y="3761738"/>
            <a:ext cx="3032093" cy="786719"/>
          </a:xfrm>
        </p:spPr>
        <p:txBody>
          <a:bodyPr/>
          <a:p>
            <a:r>
              <a:rPr dirty="0" lang="en-ID" err="1"/>
              <a:t>Redemial</a:t>
            </a:r>
            <a:r>
              <a:rPr dirty="0" lang="en-ID"/>
              <a:t>/Project </a:t>
            </a:r>
            <a:r>
              <a:rPr dirty="0" lang="en-ID" err="1"/>
              <a:t>Susulan</a:t>
            </a:r>
            <a:endParaRPr dirty="0" lang="en-ID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Rekomendasi</a:t>
            </a:r>
            <a:r>
              <a:rPr dirty="0" lang="en-US"/>
              <a:t> </a:t>
            </a:r>
            <a:br>
              <a:rPr dirty="0" lang="en-US"/>
            </a:br>
            <a:r>
              <a:rPr dirty="0" lang="en-US"/>
              <a:t>Program Pendukung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820938" y="1705437"/>
            <a:ext cx="5814316" cy="3447125"/>
          </a:xfrm>
        </p:spPr>
        <p:txBody>
          <a:bodyPr>
            <a:normAutofit/>
          </a:bodyPr>
          <a:p>
            <a:r>
              <a:rPr b="1" dirty="0" sz="3600" lang="en-ID" err="1"/>
              <a:t>KFLearning</a:t>
            </a:r>
            <a:endParaRPr b="1" dirty="0" sz="3600" lang="en-ID"/>
          </a:p>
          <a:p>
            <a:r>
              <a:rPr dirty="0" lang="en-ID" err="1"/>
              <a:t>Merupakan</a:t>
            </a:r>
            <a:r>
              <a:rPr dirty="0" lang="en-ID"/>
              <a:t> </a:t>
            </a:r>
            <a:r>
              <a:rPr dirty="0" lang="en-ID" err="1"/>
              <a:t>aplikasi</a:t>
            </a:r>
            <a:r>
              <a:rPr dirty="0" lang="en-ID"/>
              <a:t> e-learning </a:t>
            </a:r>
            <a:r>
              <a:rPr dirty="0" lang="en-ID" err="1"/>
              <a:t>terpadu</a:t>
            </a:r>
            <a:r>
              <a:rPr dirty="0" lang="en-ID"/>
              <a:t> </a:t>
            </a:r>
            <a:r>
              <a:rPr dirty="0" lang="en-ID" err="1"/>
              <a:t>untuk</a:t>
            </a:r>
            <a:r>
              <a:rPr dirty="0" lang="en-ID"/>
              <a:t> </a:t>
            </a:r>
            <a:r>
              <a:rPr dirty="0" lang="en-ID" err="1"/>
              <a:t>laboratorium</a:t>
            </a:r>
            <a:r>
              <a:rPr dirty="0" lang="en-ID"/>
              <a:t> </a:t>
            </a:r>
            <a:r>
              <a:rPr dirty="0" lang="en-ID" err="1"/>
              <a:t>komputer</a:t>
            </a:r>
            <a:r>
              <a:rPr dirty="0" lang="en-ID"/>
              <a:t> Universitas </a:t>
            </a:r>
            <a:r>
              <a:rPr dirty="0" lang="en-ID" err="1"/>
              <a:t>Pakuan</a:t>
            </a:r>
            <a:r>
              <a:rPr dirty="0" lang="en-ID"/>
              <a:t>.</a:t>
            </a:r>
          </a:p>
          <a:p>
            <a:endParaRPr dirty="0" lang="en-ID"/>
          </a:p>
          <a:p>
            <a:r>
              <a:rPr b="1" dirty="0" lang="en-ID"/>
              <a:t>https://kflearning.kodesiana.com</a:t>
            </a:r>
          </a:p>
        </p:txBody>
      </p:sp>
      <p:sp>
        <p:nvSpPr>
          <p:cNvPr id="1048719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D"/>
              <a:t>Program </a:t>
            </a:r>
            <a:r>
              <a:rPr dirty="0" lang="en-ID" err="1"/>
              <a:t>Pendukung</a:t>
            </a:r>
            <a:endParaRPr dirty="0" lang="en-ID"/>
          </a:p>
        </p:txBody>
      </p:sp>
      <p:pic>
        <p:nvPicPr>
          <p:cNvPr id="2097193" name="Picture Placeholder 11"/>
          <p:cNvPicPr>
            <a:picLocks noChangeAspect="1" noGrp="1"/>
          </p:cNvPicPr>
          <p:nvPr>
            <p:ph type="pic" sz="quarter" idx="13"/>
          </p:nvPr>
        </p:nvPicPr>
        <p:blipFill rotWithShape="1">
          <a:blip xmlns:r="http://schemas.openxmlformats.org/officeDocument/2006/relationships" r:embed="rId1"/>
          <a:srcRect l="647" t="-269" r="-647" b="-2619"/>
          <a:stretch>
            <a:fillRect/>
          </a:stretch>
        </p:blipFill>
        <p:spPr>
          <a:xfrm>
            <a:off x="1303252" y="1705437"/>
            <a:ext cx="2697501" cy="494487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820938" y="1705437"/>
            <a:ext cx="5814316" cy="3447125"/>
          </a:xfrm>
        </p:spPr>
        <p:txBody>
          <a:bodyPr>
            <a:normAutofit fontScale="80556" lnSpcReduction="20000"/>
          </a:bodyPr>
          <a:p>
            <a:pPr indent="-514350" marL="514350">
              <a:buAutoNum type="arabicPeriod"/>
            </a:pPr>
            <a:r>
              <a:rPr dirty="0" sz="3600" lang="en-ID"/>
              <a:t>Visual Studio Code</a:t>
            </a:r>
          </a:p>
          <a:p>
            <a:pPr indent="-514350" marL="514350">
              <a:buAutoNum type="arabicPeriod"/>
            </a:pPr>
            <a:r>
              <a:rPr dirty="0" sz="3600" lang="en-ID" err="1"/>
              <a:t>CodeBlocks</a:t>
            </a:r>
            <a:endParaRPr dirty="0" sz="3600" lang="en-ID"/>
          </a:p>
          <a:p>
            <a:pPr indent="-514350" marL="514350">
              <a:buAutoNum type="arabicPeriod"/>
            </a:pPr>
            <a:r>
              <a:rPr dirty="0" sz="3600" lang="en-ID"/>
              <a:t>Dev C++</a:t>
            </a:r>
          </a:p>
          <a:p>
            <a:pPr indent="-514350" marL="514350">
              <a:buAutoNum type="arabicPeriod"/>
            </a:pPr>
            <a:r>
              <a:rPr dirty="0" sz="3600" lang="en-ID"/>
              <a:t>Sublime Text</a:t>
            </a:r>
          </a:p>
          <a:p>
            <a:r>
              <a:rPr dirty="0" sz="3600" lang="en-ID"/>
              <a:t>dan lain-lain...</a:t>
            </a:r>
          </a:p>
          <a:p>
            <a:endParaRPr dirty="0" sz="3600" lang="en-ID"/>
          </a:p>
          <a:p>
            <a:r>
              <a:rPr dirty="0" sz="3600" lang="en-ID"/>
              <a:t>*</a:t>
            </a:r>
            <a:r>
              <a:rPr dirty="0" sz="3600" lang="en-ID" err="1"/>
              <a:t>Beberapa</a:t>
            </a:r>
            <a:r>
              <a:rPr dirty="0" sz="3600" lang="en-ID"/>
              <a:t> program </a:t>
            </a:r>
            <a:r>
              <a:rPr dirty="0" sz="3600" lang="en-ID" err="1"/>
              <a:t>lainnya</a:t>
            </a:r>
            <a:r>
              <a:rPr dirty="0" sz="3600" lang="en-ID"/>
              <a:t> </a:t>
            </a:r>
            <a:r>
              <a:rPr dirty="0" sz="3600" lang="en-ID" err="1"/>
              <a:t>mungkin</a:t>
            </a:r>
            <a:r>
              <a:rPr dirty="0" sz="3600" lang="en-ID"/>
              <a:t> </a:t>
            </a:r>
            <a:r>
              <a:rPr dirty="0" sz="3600" lang="en-ID" err="1"/>
              <a:t>belum</a:t>
            </a:r>
            <a:r>
              <a:rPr dirty="0" sz="3600" lang="en-ID"/>
              <a:t> </a:t>
            </a:r>
            <a:r>
              <a:rPr dirty="0" sz="3600" lang="en-ID" err="1"/>
              <a:t>termasuk</a:t>
            </a:r>
            <a:r>
              <a:rPr dirty="0" sz="3600" lang="en-ID"/>
              <a:t> compiler C++</a:t>
            </a:r>
          </a:p>
        </p:txBody>
      </p:sp>
      <p:sp>
        <p:nvSpPr>
          <p:cNvPr id="1048721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D"/>
              <a:t>Program </a:t>
            </a:r>
            <a:r>
              <a:rPr dirty="0" lang="en-ID" err="1"/>
              <a:t>Pendukung</a:t>
            </a:r>
            <a:endParaRPr dirty="0" lang="en-ID"/>
          </a:p>
        </p:txBody>
      </p:sp>
      <p:pic>
        <p:nvPicPr>
          <p:cNvPr id="2097194" name="Picture Placeholder 2"/>
          <p:cNvPicPr>
            <a:picLocks noChangeAspect="1" noGrp="1"/>
          </p:cNvPicPr>
          <p:nvPr>
            <p:ph type="pic" sz="quarter" idx="13"/>
          </p:nvPr>
        </p:nvPicPr>
        <p:blipFill>
          <a:blip xmlns:r="http://schemas.openxmlformats.org/officeDocument/2006/relationships" r:embed="rId1"/>
          <a:srcRect t="223" b="223"/>
          <a:stretch>
            <a:fillRect/>
          </a:stretch>
        </p:blipFill>
        <p:spPr>
          <a:xfrm>
            <a:off x="975456" y="1637025"/>
            <a:ext cx="1684721" cy="1581912"/>
          </a:xfrm>
        </p:spPr>
      </p:pic>
      <p:pic>
        <p:nvPicPr>
          <p:cNvPr id="2097195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371802" y="1559225"/>
            <a:ext cx="1737511" cy="1737511"/>
          </a:xfrm>
          <a:prstGeom prst="rect"/>
        </p:spPr>
      </p:pic>
      <p:pic>
        <p:nvPicPr>
          <p:cNvPr id="2097196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76169" y="3883914"/>
            <a:ext cx="1874943" cy="1865376"/>
          </a:xfrm>
          <a:prstGeom prst="rect"/>
        </p:spPr>
      </p:pic>
      <p:pic>
        <p:nvPicPr>
          <p:cNvPr id="2097197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371802" y="3883914"/>
            <a:ext cx="1895740" cy="1857634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Apa</a:t>
            </a:r>
            <a:r>
              <a:rPr dirty="0" lang="en-US"/>
              <a:t> sih Algoritma </a:t>
            </a:r>
            <a:r>
              <a:rPr dirty="0" lang="en-US" err="1"/>
              <a:t>itu</a:t>
            </a:r>
            <a:r>
              <a:rPr dirty="0" lang="en-US"/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>
          <a:xfrm>
            <a:off x="3392449" y="3429000"/>
            <a:ext cx="5407102" cy="650875"/>
          </a:xfrm>
        </p:spPr>
        <p:txBody>
          <a:bodyPr>
            <a:normAutofit fontScale="96296"/>
          </a:bodyPr>
          <a:p>
            <a:r>
              <a:rPr dirty="0" lang="en-US"/>
              <a:t>Dinar </a:t>
            </a:r>
            <a:r>
              <a:rPr dirty="0" lang="en-US" err="1"/>
              <a:t>Munggaran</a:t>
            </a:r>
            <a:r>
              <a:rPr dirty="0" lang="en-US"/>
              <a:t> </a:t>
            </a:r>
            <a:r>
              <a:rPr dirty="0" lang="en-US" err="1"/>
              <a:t>Akhmad</a:t>
            </a:r>
            <a:r>
              <a:rPr dirty="0" lang="en-US"/>
              <a:t>, </a:t>
            </a:r>
            <a:r>
              <a:rPr dirty="0" lang="en-US" err="1"/>
              <a:t>M.Kom</a:t>
            </a:r>
            <a:r>
              <a:rPr dirty="0" lang="en-US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Title 1"/>
          <p:cNvSpPr>
            <a:spLocks noGrp="1"/>
          </p:cNvSpPr>
          <p:nvPr>
            <p:ph type="title"/>
          </p:nvPr>
        </p:nvSpPr>
        <p:spPr>
          <a:xfrm>
            <a:off x="2280785" y="1634483"/>
            <a:ext cx="7630430" cy="3589034"/>
          </a:xfrm>
        </p:spPr>
        <p:txBody>
          <a:bodyPr/>
          <a:p>
            <a:pPr algn="ctr" indent="0" marL="0">
              <a:buNone/>
            </a:pPr>
            <a:r>
              <a:rPr dirty="0" sz="4500" lang="en-US" err="1"/>
              <a:t>Menurut</a:t>
            </a:r>
            <a:r>
              <a:rPr dirty="0" sz="4500" lang="en-US"/>
              <a:t> </a:t>
            </a:r>
            <a:r>
              <a:rPr b="1" dirty="0" sz="4500" lang="en-US"/>
              <a:t>Al - </a:t>
            </a:r>
            <a:r>
              <a:rPr b="1" dirty="0" sz="4500" lang="en-US" err="1"/>
              <a:t>Khawarizmi</a:t>
            </a:r>
            <a:r>
              <a:rPr dirty="0" sz="4500" lang="en-US"/>
              <a:t>, “</a:t>
            </a:r>
            <a:r>
              <a:rPr b="1" dirty="0" sz="4500" lang="en-US"/>
              <a:t>algoritma</a:t>
            </a:r>
            <a:r>
              <a:rPr dirty="0" sz="4500" lang="en-US"/>
              <a:t> adalah </a:t>
            </a:r>
            <a:r>
              <a:rPr dirty="0" sz="4500" lang="en-US" err="1"/>
              <a:t>suatu</a:t>
            </a:r>
            <a:r>
              <a:rPr dirty="0" sz="4500" lang="en-US"/>
              <a:t> </a:t>
            </a:r>
            <a:r>
              <a:rPr dirty="0" sz="4500" lang="en-US" err="1"/>
              <a:t>metode</a:t>
            </a:r>
            <a:r>
              <a:rPr dirty="0" sz="4500" lang="en-US"/>
              <a:t> khusus untuk </a:t>
            </a:r>
            <a:r>
              <a:rPr dirty="0" sz="4500" lang="en-US" err="1"/>
              <a:t>menyelesaikan</a:t>
            </a:r>
            <a:r>
              <a:rPr dirty="0" sz="4500" lang="en-US"/>
              <a:t> </a:t>
            </a:r>
            <a:r>
              <a:rPr dirty="0" sz="4500" lang="en-US" err="1"/>
              <a:t>suatu</a:t>
            </a:r>
            <a:r>
              <a:rPr dirty="0" sz="4500" lang="en-US"/>
              <a:t> </a:t>
            </a:r>
            <a:r>
              <a:rPr dirty="0" sz="4500" lang="en-US" err="1"/>
              <a:t>persoalan</a:t>
            </a:r>
            <a:r>
              <a:rPr dirty="0" sz="4500" lang="en-US"/>
              <a:t>.”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>
          <a:xfrm>
            <a:off x="2280785" y="2350547"/>
            <a:ext cx="7630430" cy="855326"/>
          </a:xfrm>
        </p:spPr>
        <p:txBody>
          <a:bodyPr/>
          <a:p>
            <a:r>
              <a:rPr dirty="0" lang="en-US" err="1"/>
              <a:t>Kenapa</a:t>
            </a:r>
            <a:r>
              <a:rPr dirty="0" lang="en-US"/>
              <a:t> </a:t>
            </a:r>
            <a:r>
              <a:rPr dirty="0" lang="en-US" err="1"/>
              <a:t>harus</a:t>
            </a:r>
            <a:r>
              <a:rPr dirty="0" lang="en-US"/>
              <a:t> Bahasa C++?</a:t>
            </a:r>
            <a:endParaRPr dirty="0" lang="en-ID"/>
          </a:p>
        </p:txBody>
      </p:sp>
      <p:pic>
        <p:nvPicPr>
          <p:cNvPr id="209719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5013401" y="3205873"/>
            <a:ext cx="2165197" cy="2165197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838201" y="2197768"/>
            <a:ext cx="10663238" cy="3846053"/>
          </a:xfrm>
        </p:spPr>
        <p:txBody>
          <a:bodyPr/>
          <a:p>
            <a:r>
              <a:rPr dirty="0" lang="en-US" err="1"/>
              <a:t>Sesuai</a:t>
            </a:r>
            <a:r>
              <a:rPr dirty="0" lang="en-US"/>
              <a:t> </a:t>
            </a:r>
            <a:r>
              <a:rPr dirty="0" lang="en-US" err="1"/>
              <a:t>kurikulum</a:t>
            </a:r>
            <a:r>
              <a:rPr dirty="0" lang="en-US"/>
              <a:t> </a:t>
            </a:r>
            <a:r>
              <a:rPr dirty="0" lang="en-US" err="1"/>
              <a:t>teori</a:t>
            </a:r>
            <a:endParaRPr dirty="0" lang="en-US"/>
          </a:p>
          <a:p>
            <a:r>
              <a:rPr dirty="0" lang="en-US" err="1"/>
              <a:t>Pengetahuan</a:t>
            </a:r>
            <a:r>
              <a:rPr dirty="0" lang="en-US"/>
              <a:t> </a:t>
            </a:r>
            <a:r>
              <a:rPr dirty="0" lang="en-US" err="1"/>
              <a:t>mendalam</a:t>
            </a:r>
            <a:r>
              <a:rPr dirty="0" lang="en-US"/>
              <a:t> </a:t>
            </a:r>
            <a:r>
              <a:rPr dirty="0" lang="en-US" err="1"/>
              <a:t>dari</a:t>
            </a:r>
            <a:r>
              <a:rPr dirty="0" lang="en-US"/>
              <a:t> programming </a:t>
            </a:r>
            <a:r>
              <a:rPr dirty="0" lang="en-US" err="1"/>
              <a:t>sebagai</a:t>
            </a:r>
            <a:r>
              <a:rPr dirty="0" lang="en-US"/>
              <a:t> low level language</a:t>
            </a:r>
          </a:p>
          <a:p>
            <a:r>
              <a:rPr dirty="0" lang="en-US" err="1"/>
              <a:t>Mudah</a:t>
            </a:r>
            <a:r>
              <a:rPr dirty="0" lang="en-US"/>
              <a:t> </a:t>
            </a:r>
            <a:r>
              <a:rPr dirty="0" lang="en-US" err="1"/>
              <a:t>beradaptasi</a:t>
            </a:r>
            <a:r>
              <a:rPr dirty="0" lang="en-US"/>
              <a:t> </a:t>
            </a:r>
            <a:r>
              <a:rPr dirty="0" lang="en-US" err="1"/>
              <a:t>dengan</a:t>
            </a:r>
            <a:r>
              <a:rPr dirty="0" lang="en-US"/>
              <a:t> syntax Bahasa </a:t>
            </a:r>
            <a:r>
              <a:rPr dirty="0" lang="en-US" err="1"/>
              <a:t>pemrograman</a:t>
            </a:r>
            <a:r>
              <a:rPr dirty="0" lang="en-US"/>
              <a:t> </a:t>
            </a:r>
            <a:r>
              <a:rPr dirty="0" lang="en-US" err="1"/>
              <a:t>lainnya</a:t>
            </a:r>
            <a:r>
              <a:rPr dirty="0" lang="en-US"/>
              <a:t>.</a:t>
            </a:r>
            <a:endParaRPr dirty="0" lang="en-ID"/>
          </a:p>
        </p:txBody>
      </p:sp>
      <p:sp>
        <p:nvSpPr>
          <p:cNvPr id="1048744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Mengapa</a:t>
            </a:r>
            <a:r>
              <a:rPr dirty="0" lang="en-US"/>
              <a:t> C++</a:t>
            </a:r>
            <a:endParaRPr dirty="0" lang="en-ID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Placeholder 5"/>
          <p:cNvPicPr>
            <a:picLocks noChangeAspect="1" noGrp="1"/>
          </p:cNvPicPr>
          <p:nvPr>
            <p:ph type="pic" sz="quarter" idx="13"/>
          </p:nvPr>
        </p:nvPicPr>
        <p:blipFill rotWithShape="1">
          <a:blip xmlns:r="http://schemas.openxmlformats.org/officeDocument/2006/relationships" r:embed="rId1"/>
          <a:srcRect t="-424" b="148"/>
          <a:stretch>
            <a:fillRect/>
          </a:stretch>
        </p:blipFill>
        <p:spPr>
          <a:xfrm>
            <a:off x="7982945" y="1411478"/>
            <a:ext cx="3518493" cy="4708478"/>
          </a:xfrm>
        </p:spPr>
      </p:pic>
      <p:sp>
        <p:nvSpPr>
          <p:cNvPr id="104874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90562" y="1417237"/>
            <a:ext cx="6887994" cy="4702719"/>
          </a:xfrm>
        </p:spPr>
        <p:txBody>
          <a:bodyPr>
            <a:normAutofit fontScale="95833" lnSpcReduction="10000"/>
          </a:bodyPr>
          <a:p>
            <a:pPr indent="-457200" marL="457200">
              <a:buAutoNum type="arabicParenR"/>
            </a:pPr>
            <a:r>
              <a:rPr dirty="0" sz="2400" lang="en-ID"/>
              <a:t>Format cover </a:t>
            </a:r>
            <a:r>
              <a:rPr dirty="0" sz="2400" lang="en-ID" err="1"/>
              <a:t>seperti</a:t>
            </a:r>
            <a:r>
              <a:rPr dirty="0" sz="2400" lang="en-ID"/>
              <a:t> </a:t>
            </a:r>
            <a:r>
              <a:rPr dirty="0" sz="2400" lang="en-ID" err="1"/>
              <a:t>gambar</a:t>
            </a:r>
            <a:r>
              <a:rPr dirty="0" sz="2400" lang="en-ID"/>
              <a:t> di </a:t>
            </a:r>
            <a:r>
              <a:rPr dirty="0" sz="2400" lang="en-ID" err="1"/>
              <a:t>samping</a:t>
            </a:r>
            <a:endParaRPr dirty="0" sz="2400" lang="en-ID"/>
          </a:p>
          <a:p>
            <a:pPr indent="-457200" marL="457200">
              <a:buAutoNum type="arabicParenR"/>
            </a:pPr>
            <a:r>
              <a:rPr dirty="0" sz="2400" lang="en-ID" err="1"/>
              <a:t>Buku</a:t>
            </a:r>
            <a:r>
              <a:rPr dirty="0" sz="2400" lang="en-ID"/>
              <a:t> </a:t>
            </a:r>
            <a:r>
              <a:rPr dirty="0" sz="2400" lang="en-ID" err="1"/>
              <a:t>Tugas</a:t>
            </a:r>
            <a:r>
              <a:rPr dirty="0" sz="2400" lang="en-ID"/>
              <a:t> </a:t>
            </a:r>
            <a:r>
              <a:rPr dirty="0" sz="2400" lang="en-ID" err="1"/>
              <a:t>berukuran</a:t>
            </a:r>
            <a:r>
              <a:rPr dirty="0" sz="2400" lang="en-ID"/>
              <a:t> B5</a:t>
            </a:r>
          </a:p>
          <a:p>
            <a:pPr indent="-457200" marL="457200">
              <a:buAutoNum type="arabicParenR"/>
            </a:pPr>
            <a:r>
              <a:rPr dirty="0" sz="2400" lang="en-ID" err="1"/>
              <a:t>Warna</a:t>
            </a:r>
            <a:r>
              <a:rPr dirty="0" sz="2400" lang="en-ID"/>
              <a:t> </a:t>
            </a:r>
            <a:r>
              <a:rPr dirty="0" sz="2400" lang="en-ID" err="1"/>
              <a:t>sampul</a:t>
            </a:r>
            <a:r>
              <a:rPr dirty="0" sz="2400" lang="en-ID"/>
              <a:t> </a:t>
            </a:r>
            <a:r>
              <a:rPr dirty="0" sz="2400" lang="en-ID" err="1"/>
              <a:t>merah</a:t>
            </a:r>
            <a:endParaRPr dirty="0" sz="2400" lang="en-ID"/>
          </a:p>
          <a:p>
            <a:pPr indent="-457200" marL="457200">
              <a:buAutoNum type="arabicParenR"/>
            </a:pPr>
            <a:r>
              <a:rPr dirty="0" sz="2400" lang="en-ID" err="1"/>
              <a:t>Sertakan</a:t>
            </a:r>
            <a:r>
              <a:rPr dirty="0" sz="2400" lang="en-ID"/>
              <a:t> </a:t>
            </a:r>
            <a:r>
              <a:rPr dirty="0" sz="2400" lang="en-ID" err="1"/>
              <a:t>foto</a:t>
            </a:r>
            <a:r>
              <a:rPr dirty="0" sz="2400" lang="en-ID"/>
              <a:t> </a:t>
            </a:r>
            <a:r>
              <a:rPr dirty="0" sz="2400" lang="en-ID" err="1"/>
              <a:t>diri</a:t>
            </a:r>
            <a:r>
              <a:rPr dirty="0" sz="2400" lang="en-ID"/>
              <a:t> 3x4 (</a:t>
            </a:r>
            <a:r>
              <a:rPr dirty="0" sz="2400" lang="en-ID" err="1"/>
              <a:t>bebas</a:t>
            </a:r>
            <a:r>
              <a:rPr dirty="0" sz="2400" lang="en-ID"/>
              <a:t>)</a:t>
            </a:r>
          </a:p>
          <a:p>
            <a:pPr indent="-457200" marL="457200">
              <a:buAutoNum type="arabicParenR"/>
            </a:pPr>
            <a:r>
              <a:rPr dirty="0" sz="2400" lang="en-ID"/>
              <a:t>Bila </a:t>
            </a:r>
            <a:r>
              <a:rPr dirty="0" sz="2400" lang="en-ID" err="1"/>
              <a:t>tidak</a:t>
            </a:r>
            <a:r>
              <a:rPr dirty="0" sz="2400" lang="en-ID"/>
              <a:t> </a:t>
            </a:r>
            <a:r>
              <a:rPr dirty="0" sz="2400" lang="en-ID" err="1"/>
              <a:t>mengerjakan</a:t>
            </a:r>
            <a:r>
              <a:rPr dirty="0" sz="2400" lang="en-ID"/>
              <a:t>/</a:t>
            </a:r>
            <a:r>
              <a:rPr dirty="0" sz="2400" lang="en-ID" err="1"/>
              <a:t>membawa</a:t>
            </a:r>
            <a:r>
              <a:rPr dirty="0" sz="2400" lang="en-ID"/>
              <a:t>, </a:t>
            </a:r>
            <a:r>
              <a:rPr dirty="0" sz="2400" lang="en-ID" err="1"/>
              <a:t>dikeluarkan</a:t>
            </a:r>
            <a:r>
              <a:rPr dirty="0" sz="2400" lang="en-ID"/>
              <a:t> </a:t>
            </a:r>
            <a:r>
              <a:rPr dirty="0" sz="2400" lang="en-ID" err="1"/>
              <a:t>dari</a:t>
            </a:r>
            <a:r>
              <a:rPr dirty="0" sz="2400" lang="en-ID"/>
              <a:t> </a:t>
            </a:r>
            <a:r>
              <a:rPr dirty="0" sz="2400" lang="en-ID" err="1"/>
              <a:t>kelas</a:t>
            </a:r>
            <a:endParaRPr dirty="0" sz="2400" lang="en-ID"/>
          </a:p>
          <a:p>
            <a:pPr indent="-457200" marL="457200">
              <a:buAutoNum type="arabicParenR"/>
            </a:pPr>
            <a:r>
              <a:rPr dirty="0" sz="2400" lang="en-ID" err="1"/>
              <a:t>Ditulis</a:t>
            </a:r>
            <a:r>
              <a:rPr dirty="0" sz="2400" lang="en-ID"/>
              <a:t> </a:t>
            </a:r>
            <a:r>
              <a:rPr dirty="0" sz="2400" lang="en-ID" err="1"/>
              <a:t>tangan</a:t>
            </a:r>
            <a:r>
              <a:rPr dirty="0" sz="2400" lang="en-ID"/>
              <a:t> &amp; </a:t>
            </a:r>
            <a:r>
              <a:rPr dirty="0" sz="2400" lang="en-ID" err="1"/>
              <a:t>termasuk</a:t>
            </a:r>
            <a:r>
              <a:rPr dirty="0" sz="2400" lang="en-ID"/>
              <a:t> syntax/source code</a:t>
            </a:r>
          </a:p>
          <a:p>
            <a:pPr indent="-457200" marL="457200">
              <a:buAutoNum type="arabicParenR"/>
            </a:pPr>
            <a:r>
              <a:rPr dirty="0" sz="2400" lang="en-ID" err="1"/>
              <a:t>Tidak</a:t>
            </a:r>
            <a:r>
              <a:rPr dirty="0" sz="2400" lang="en-ID"/>
              <a:t> </a:t>
            </a:r>
            <a:r>
              <a:rPr dirty="0" sz="2400" lang="en-ID" err="1"/>
              <a:t>diperkenankan</a:t>
            </a:r>
            <a:r>
              <a:rPr dirty="0" sz="2400" lang="en-ID"/>
              <a:t> </a:t>
            </a:r>
            <a:r>
              <a:rPr dirty="0" sz="2400" lang="en-ID" err="1"/>
              <a:t>melakukan</a:t>
            </a:r>
            <a:r>
              <a:rPr dirty="0" sz="2400" lang="en-ID"/>
              <a:t> </a:t>
            </a:r>
            <a:r>
              <a:rPr dirty="0" sz="2400" lang="en-ID" err="1"/>
              <a:t>kecurangan</a:t>
            </a:r>
            <a:r>
              <a:rPr dirty="0" sz="2400" lang="en-ID"/>
              <a:t> </a:t>
            </a:r>
            <a:r>
              <a:rPr dirty="0" sz="2400" lang="en-ID" err="1"/>
              <a:t>seperti</a:t>
            </a:r>
            <a:r>
              <a:rPr dirty="0" sz="2400" lang="en-ID"/>
              <a:t> </a:t>
            </a:r>
            <a:r>
              <a:rPr dirty="0" sz="2400" lang="en-ID" err="1"/>
              <a:t>mencontek</a:t>
            </a:r>
            <a:r>
              <a:rPr dirty="0" sz="2400" lang="en-ID"/>
              <a:t>, plagiarism</a:t>
            </a:r>
          </a:p>
          <a:p>
            <a:pPr indent="-457200" marL="457200">
              <a:buAutoNum type="arabicParenR"/>
            </a:pPr>
            <a:r>
              <a:rPr dirty="0" sz="2400" lang="en-ID" err="1"/>
              <a:t>Setelah</a:t>
            </a:r>
            <a:r>
              <a:rPr dirty="0" sz="2400" lang="en-ID"/>
              <a:t> </a:t>
            </a:r>
            <a:r>
              <a:rPr dirty="0" sz="2400" lang="en-ID" err="1"/>
              <a:t>ditulis</a:t>
            </a:r>
            <a:r>
              <a:rPr dirty="0" sz="2400" lang="en-ID"/>
              <a:t>, </a:t>
            </a:r>
            <a:r>
              <a:rPr dirty="0" sz="2400" lang="en-ID" err="1"/>
              <a:t>tugas</a:t>
            </a:r>
            <a:r>
              <a:rPr dirty="0" sz="2400" lang="en-ID"/>
              <a:t> </a:t>
            </a:r>
            <a:r>
              <a:rPr dirty="0" sz="2400" lang="en-ID" err="1"/>
              <a:t>difoto</a:t>
            </a:r>
            <a:r>
              <a:rPr dirty="0" sz="2400" lang="en-ID"/>
              <a:t> dan </a:t>
            </a:r>
            <a:r>
              <a:rPr dirty="0" sz="2400" lang="en-ID" err="1"/>
              <a:t>ditambahkan</a:t>
            </a:r>
            <a:r>
              <a:rPr dirty="0" sz="2400" lang="en-ID"/>
              <a:t> </a:t>
            </a:r>
            <a:r>
              <a:rPr dirty="0" sz="2400" lang="en-ID" err="1"/>
              <a:t>hasil</a:t>
            </a:r>
            <a:r>
              <a:rPr dirty="0" sz="2400" lang="en-ID"/>
              <a:t> output </a:t>
            </a:r>
            <a:r>
              <a:rPr dirty="0" sz="2400" lang="en-ID" err="1"/>
              <a:t>dari</a:t>
            </a:r>
            <a:r>
              <a:rPr dirty="0" sz="2400" lang="en-ID"/>
              <a:t> </a:t>
            </a:r>
            <a:r>
              <a:rPr dirty="0" sz="2400" lang="en-ID" err="1"/>
              <a:t>codingan</a:t>
            </a:r>
            <a:r>
              <a:rPr dirty="0" sz="2400" lang="en-ID"/>
              <a:t> </a:t>
            </a:r>
            <a:r>
              <a:rPr dirty="0" sz="2400" lang="en-ID" err="1"/>
              <a:t>tersebut</a:t>
            </a:r>
            <a:r>
              <a:rPr dirty="0" sz="2400" lang="en-ID"/>
              <a:t> </a:t>
            </a:r>
            <a:r>
              <a:rPr dirty="0" sz="2400" lang="en-ID" err="1"/>
              <a:t>dikumpulkan</a:t>
            </a:r>
            <a:r>
              <a:rPr dirty="0" sz="2400" lang="en-ID"/>
              <a:t> </a:t>
            </a:r>
            <a:r>
              <a:rPr dirty="0" sz="2400" lang="en-ID" err="1"/>
              <a:t>ke</a:t>
            </a:r>
            <a:r>
              <a:rPr dirty="0" sz="2400" lang="en-ID"/>
              <a:t> Google </a:t>
            </a:r>
            <a:r>
              <a:rPr dirty="0" sz="2400" lang="en-ID" err="1"/>
              <a:t>Formulir</a:t>
            </a:r>
            <a:endParaRPr dirty="0" sz="2400" lang="en-ID"/>
          </a:p>
        </p:txBody>
      </p:sp>
      <p:sp>
        <p:nvSpPr>
          <p:cNvPr id="1048746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D" err="1"/>
              <a:t>Ketentuan</a:t>
            </a:r>
            <a:r>
              <a:rPr dirty="0" lang="en-ID"/>
              <a:t> </a:t>
            </a:r>
            <a:r>
              <a:rPr dirty="0" lang="en-ID" err="1"/>
              <a:t>Buku</a:t>
            </a:r>
            <a:r>
              <a:rPr dirty="0" lang="en-ID"/>
              <a:t> </a:t>
            </a:r>
            <a:r>
              <a:rPr dirty="0" lang="en-ID" err="1"/>
              <a:t>Tugas</a:t>
            </a:r>
            <a:endParaRPr dirty="0" lang="en-ID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Terima Kasih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Terima Kasih</a:t>
            </a:r>
          </a:p>
        </p:txBody>
      </p:sp>
      <p:pic>
        <p:nvPicPr>
          <p:cNvPr id="209720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3150839" y="3429000"/>
            <a:ext cx="5890322" cy="650875"/>
          </a:xfrm>
        </p:spPr>
        <p:txBody>
          <a:bodyPr>
            <a:normAutofit fontScale="90000"/>
          </a:bodyPr>
          <a:p>
            <a:r>
              <a:rPr dirty="0" lang="en-US"/>
              <a:t>Prof. Dr. –Ing </a:t>
            </a:r>
            <a:r>
              <a:rPr dirty="0" lang="en-US" err="1"/>
              <a:t>Soewarto</a:t>
            </a:r>
            <a:r>
              <a:rPr dirty="0" lang="en-US"/>
              <a:t> </a:t>
            </a:r>
            <a:r>
              <a:rPr dirty="0" lang="en-US" err="1"/>
              <a:t>Hardhienata</a:t>
            </a:r>
            <a:r>
              <a:rPr dirty="0" lang="en-US"/>
              <a:t> / </a:t>
            </a:r>
            <a:r>
              <a:rPr dirty="0" lang="en-US" err="1"/>
              <a:t>Syarif</a:t>
            </a:r>
            <a:r>
              <a:rPr dirty="0" lang="en-US"/>
              <a:t> </a:t>
            </a:r>
            <a:r>
              <a:rPr dirty="0" lang="en-US" err="1"/>
              <a:t>Hidayatullah</a:t>
            </a:r>
            <a:r>
              <a:rPr dirty="0" lang="en-US"/>
              <a:t>, </a:t>
            </a:r>
            <a:r>
              <a:rPr dirty="0" lang="en-US" err="1"/>
              <a:t>M.Si</a:t>
            </a:r>
            <a:r>
              <a:rPr dirty="0" lang="en-US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US"/>
              <a:t>Dr. </a:t>
            </a:r>
            <a:r>
              <a:rPr dirty="0" lang="en-US" err="1"/>
              <a:t>Prihastuti</a:t>
            </a:r>
            <a:r>
              <a:rPr dirty="0" lang="en-US"/>
              <a:t> </a:t>
            </a:r>
            <a:r>
              <a:rPr dirty="0" lang="en-US" err="1"/>
              <a:t>Harsani</a:t>
            </a:r>
            <a:r>
              <a:rPr dirty="0" lang="en-US"/>
              <a:t>, </a:t>
            </a:r>
            <a:r>
              <a:rPr dirty="0" lang="en-US" err="1"/>
              <a:t>M.Si</a:t>
            </a:r>
            <a:r>
              <a:rPr dirty="0" lang="en-US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Fathursyah</a:t>
            </a:r>
            <a:r>
              <a:rPr dirty="0" lang="en-US"/>
              <a:t> A</a:t>
            </a:r>
          </a:p>
        </p:txBody>
      </p:sp>
      <p:sp>
        <p:nvSpPr>
          <p:cNvPr id="1048609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dirty="0" lang="en-US"/>
              <a:t>065122057</a:t>
            </a:r>
          </a:p>
        </p:txBody>
      </p:sp>
      <p:sp>
        <p:nvSpPr>
          <p:cNvPr id="1048610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dirty="0" lang="en-US"/>
              <a:t>065122057@student.unpak.ac.id</a:t>
            </a:r>
          </a:p>
        </p:txBody>
      </p:sp>
      <p:sp>
        <p:nvSpPr>
          <p:cNvPr id="1048611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dirty="0" lang="en-US"/>
              <a:t>0812-8490-7610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Naufal </a:t>
            </a:r>
            <a:r>
              <a:rPr dirty="0" lang="en-US" err="1"/>
              <a:t>Alwi</a:t>
            </a:r>
            <a:r>
              <a:rPr dirty="0" lang="en-US"/>
              <a:t> </a:t>
            </a:r>
            <a:r>
              <a:rPr dirty="0" lang="en-US" err="1"/>
              <a:t>Pratama</a:t>
            </a:r>
            <a:endParaRPr dirty="0" lang="en-US"/>
          </a:p>
        </p:txBody>
      </p:sp>
      <p:sp>
        <p:nvSpPr>
          <p:cNvPr id="104861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dirty="0" lang="en-US"/>
              <a:t>065122096</a:t>
            </a:r>
          </a:p>
        </p:txBody>
      </p:sp>
      <p:sp>
        <p:nvSpPr>
          <p:cNvPr id="104861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dirty="0" lang="en-US"/>
              <a:t>065122096@student.unpak.ac.id</a:t>
            </a:r>
          </a:p>
        </p:txBody>
      </p:sp>
      <p:sp>
        <p:nvSpPr>
          <p:cNvPr id="104861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dirty="0" lang="en-US"/>
              <a:t>0882-9156-4244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M Caesar </a:t>
            </a:r>
            <a:r>
              <a:rPr dirty="0" lang="en-US" err="1"/>
              <a:t>Arifan</a:t>
            </a:r>
            <a:r>
              <a:rPr dirty="0" lang="en-US"/>
              <a:t> </a:t>
            </a:r>
            <a:r>
              <a:rPr dirty="0" lang="en-US" err="1"/>
              <a:t>Pradana</a:t>
            </a:r>
            <a:endParaRPr dirty="0" lang="en-US"/>
          </a:p>
        </p:txBody>
      </p:sp>
      <p:sp>
        <p:nvSpPr>
          <p:cNvPr id="1048617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dirty="0" lang="en-US"/>
              <a:t>065122171</a:t>
            </a:r>
          </a:p>
        </p:txBody>
      </p:sp>
      <p:sp>
        <p:nvSpPr>
          <p:cNvPr id="1048618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dirty="0" lang="en-US"/>
              <a:t>065122171@student.unpak.ac.id</a:t>
            </a:r>
          </a:p>
        </p:txBody>
      </p:sp>
      <p:sp>
        <p:nvSpPr>
          <p:cNvPr id="1048619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dirty="0" lang="en-US"/>
              <a:t>0831-1234-2965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Syahrina</a:t>
            </a:r>
            <a:r>
              <a:rPr dirty="0" lang="en-US"/>
              <a:t> </a:t>
            </a:r>
            <a:r>
              <a:rPr dirty="0" lang="en-US" err="1"/>
              <a:t>Aryani</a:t>
            </a:r>
            <a:r>
              <a:rPr dirty="0" lang="en-US"/>
              <a:t> </a:t>
            </a:r>
            <a:r>
              <a:rPr dirty="0" lang="en-US" err="1"/>
              <a:t>Desti</a:t>
            </a:r>
            <a:endParaRPr dirty="0" lang="en-US"/>
          </a:p>
        </p:txBody>
      </p:sp>
      <p:sp>
        <p:nvSpPr>
          <p:cNvPr id="1048621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dirty="0" lang="en-US"/>
              <a:t>065122159</a:t>
            </a:r>
          </a:p>
        </p:txBody>
      </p:sp>
      <p:sp>
        <p:nvSpPr>
          <p:cNvPr id="1048622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dirty="0" lang="en-US"/>
              <a:t>065122159@student.unpak.ac.id</a:t>
            </a:r>
          </a:p>
        </p:txBody>
      </p:sp>
      <p:sp>
        <p:nvSpPr>
          <p:cNvPr id="1048623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p>
            <a:r>
              <a:rPr dirty="0" lang="en-US"/>
              <a:t>0857-0302-4317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err="1"/>
              <a:t>Kontrak</a:t>
            </a:r>
            <a:r>
              <a:rPr dirty="0" lang="en-US"/>
              <a:t> </a:t>
            </a:r>
            <a:r>
              <a:rPr dirty="0" lang="en-US" err="1"/>
              <a:t>Kuliah</a:t>
            </a:r>
            <a:endParaRPr dirty="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Custom Design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bayufadayan@gmail.com</dc:creator>
  <cp:lastModifiedBy>fathur syah</cp:lastModifiedBy>
  <dcterms:created xsi:type="dcterms:W3CDTF">2022-09-16T11:23:29Z</dcterms:created>
  <dcterms:modified xsi:type="dcterms:W3CDTF">2023-10-01T13:11:04Z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e533b486897048868293d13695055379</vt:lpwstr>
  </property>
</Properties>
</file>